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322" r:id="rId7"/>
    <p:sldId id="305" r:id="rId8"/>
    <p:sldId id="307" r:id="rId9"/>
    <p:sldId id="306" r:id="rId10"/>
    <p:sldId id="279" r:id="rId11"/>
    <p:sldId id="308" r:id="rId12"/>
    <p:sldId id="309" r:id="rId13"/>
    <p:sldId id="310" r:id="rId14"/>
    <p:sldId id="311" r:id="rId15"/>
    <p:sldId id="319" r:id="rId16"/>
    <p:sldId id="320" r:id="rId17"/>
    <p:sldId id="301" r:id="rId18"/>
    <p:sldId id="312" r:id="rId19"/>
    <p:sldId id="313" r:id="rId20"/>
    <p:sldId id="314" r:id="rId21"/>
    <p:sldId id="315" r:id="rId22"/>
    <p:sldId id="264" r:id="rId23"/>
    <p:sldId id="316" r:id="rId24"/>
    <p:sldId id="317" r:id="rId25"/>
    <p:sldId id="318" r:id="rId26"/>
    <p:sldId id="302" r:id="rId27"/>
    <p:sldId id="268" r:id="rId28"/>
    <p:sldId id="292" r:id="rId29"/>
    <p:sldId id="266" r:id="rId30"/>
    <p:sldId id="304" r:id="rId31"/>
    <p:sldId id="295" r:id="rId32"/>
    <p:sldId id="270" r:id="rId33"/>
    <p:sldId id="281" r:id="rId34"/>
    <p:sldId id="277" r:id="rId35"/>
    <p:sldId id="271" r:id="rId36"/>
    <p:sldId id="323" r:id="rId37"/>
    <p:sldId id="325" r:id="rId38"/>
    <p:sldId id="303" r:id="rId39"/>
    <p:sldId id="282" r:id="rId40"/>
    <p:sldId id="299" r:id="rId41"/>
    <p:sldId id="296" r:id="rId42"/>
    <p:sldId id="321" r:id="rId43"/>
    <p:sldId id="275" r:id="rId44"/>
    <p:sldId id="298" r:id="rId45"/>
    <p:sldId id="276" r:id="rId46"/>
    <p:sldId id="278" r:id="rId47"/>
    <p:sldId id="297" r:id="rId48"/>
    <p:sldId id="273" r:id="rId49"/>
    <p:sldId id="286" r:id="rId50"/>
    <p:sldId id="287" r:id="rId51"/>
    <p:sldId id="280" r:id="rId52"/>
    <p:sldId id="300" r:id="rId53"/>
    <p:sldId id="274" r:id="rId54"/>
    <p:sldId id="324" r:id="rId55"/>
    <p:sldId id="294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QUET Franck" initials="JF" lastIdx="1" clrIdx="0">
    <p:extLst>
      <p:ext uri="{19B8F6BF-5375-455C-9EA6-DF929625EA0E}">
        <p15:presenceInfo xmlns:p15="http://schemas.microsoft.com/office/powerpoint/2012/main" userId="S::f.jacquet@euromag-magasin.com::86e01b8d-fe21-47a6-a1bd-f3648f730b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66FF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109F1-9DC6-4447-BC6D-8864ED6A6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7CAA148-5CD2-4523-BDE3-7587FD2CF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CFCCF4-20E7-4102-99F8-0E2EE0250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169C9B-6EA0-4EDA-8920-C3B1EED5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EB2D36-AE88-4E7C-AD93-AFDB628E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48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04638-1AB4-4BB5-B4FB-54D267220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FE4E59-F469-4206-8F17-EBC6B8D4B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75D966-8542-4877-AAF7-5CC9DB83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F4FA0A-5FE1-42DD-ABDC-E7C137CE1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706595-83E4-41CA-BAAC-824B2D13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126E1F-F87E-493B-9BA4-E347E84BF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E37C32-52EA-4853-BD76-5449C1A94C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9FF434-1EAB-4B55-B533-C89C54D68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62779A-49CF-4FE2-B141-918A04A3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6CEB7F-F996-45D5-B6D9-2D9040CC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69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D9841-0E54-4243-8E10-6F0582289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F186EF-DC6D-44A9-B823-8B520ED355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8E993B9-624B-485A-9B65-8BC2091A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515BCB-47AF-4F34-806B-46B29AA9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B0C790-4E44-40F2-8B60-8C5F5561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01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3F4393-5F20-4F9E-9A0B-6C04D44A4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1A35A1-59E6-4C52-AA72-E9E9991D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22BF50-4E13-44AC-A081-A4942CE9E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A4834E-0278-4CD1-B514-FCAA6F8D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392D8A-F199-4F8E-B886-F221CB9F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10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61029-3453-4D87-8CB8-B4298A68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D905D5-5238-435D-A0A2-7FFFA3D72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14A8D-AD25-4647-8B3C-087AF34A1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775199-9D49-4F8D-9CBA-091FC6F20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4BF7DE-42EA-47C6-8115-2C936A39A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2ADAFF-B52C-4AEA-A00D-65B03912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88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189055-1969-4689-BAEB-5DEC043B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C3FEA9-6590-429C-9519-2CF389A51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2E4567-A355-4198-B85D-2DD854894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4D5EEB-F5C3-4059-B281-84095A9117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29615A-5052-4174-B907-7FCD68C61D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E44E7A0-8F44-453C-A42E-83433A8D8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8EC5885-4063-435D-A817-9EF02260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ED6A6E8-DDAF-4702-A829-B721DBEFC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69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2BD09D-48DE-4E77-9C08-A3039C3E3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B5C4D38-FFC0-439B-A67D-4EB53B4B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10EC79-F462-4851-8B9F-249C6C485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629F47-8F5B-49B0-B672-EF5BD83F4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035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44EA6B-EEC8-460B-8B35-F09C643C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83E4444-6DAB-416E-953D-5EEFC79D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FA4E4B-3D0F-469C-9854-66C7F53E7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33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31633C-FF0C-4EF1-84AD-A152F4BB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72939E6-4321-4A52-B536-52003AF60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75A0BE-D4ED-400C-A2E7-EFDBF3708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5F85FEA-5635-4BF4-8F98-B9244F57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220402-9B47-429E-82E0-AA11C570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23D0FC-7187-438F-80CE-C4B073506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861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83D508-B0D9-4A77-941A-7DBC6EEA1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938A46F-ADED-47EA-953F-FE19F0169C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A1E8318-37EB-41B9-9480-89D432296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2C9C24-B962-4015-A547-8639EC94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DA4523-E2F7-4B2A-8934-C1B364C0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6492D0-8AAD-4433-96F5-B996963D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22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CCD45D-8B8B-4585-B6FD-FC5D2567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059875-552A-40FC-8EF0-DEBB91BD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C14F00-1FBF-4343-B9D7-403C050DA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F066C-6028-4A46-8BA5-7766B21AEBFC}" type="datetimeFigureOut">
              <a:rPr lang="fr-FR" smtClean="0"/>
              <a:t>09/03/2023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37298A-1600-4A32-A70F-FFDDC5BF1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33E95D-6C01-4E68-B217-4518A4345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30662-52D3-47B1-A9F0-7BBE05A032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88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Word_Document1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Word_Document2.docx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B4A04E3-7879-42A9-A1FC-3E325D773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59" y="792710"/>
            <a:ext cx="5387788" cy="54418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13A675-CC5D-4D7B-A88D-4CBCABB6FF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511"/>
            <a:ext cx="5567082" cy="6336724"/>
          </a:xfrm>
        </p:spPr>
        <p:txBody>
          <a:bodyPr anchor="ctr"/>
          <a:lstStyle/>
          <a:p>
            <a:r>
              <a:rPr lang="fr-FR" sz="7200" b="1" dirty="0">
                <a:solidFill>
                  <a:srgbClr val="990033"/>
                </a:solidFill>
              </a:rPr>
              <a:t>ASSEMBLEE GENERALE</a:t>
            </a:r>
            <a:br>
              <a:rPr lang="fr-FR" b="1" dirty="0">
                <a:solidFill>
                  <a:srgbClr val="990033"/>
                </a:solidFill>
              </a:rPr>
            </a:br>
            <a:endParaRPr lang="fr-FR" sz="5400" dirty="0">
              <a:solidFill>
                <a:srgbClr val="9900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5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PAYONNET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99602"/>
            <a:ext cx="12192000" cy="56053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4400" i="1" dirty="0"/>
              <a:t>Mise en défend  de la partie basse par THLF  sur 1km de ruisseau : 6  séances (Octobre et Novembre) </a:t>
            </a:r>
          </a:p>
          <a:p>
            <a:pPr marL="0" indent="0">
              <a:buNone/>
            </a:pPr>
            <a:endParaRPr lang="fr-FR" sz="4400" i="1" dirty="0"/>
          </a:p>
          <a:p>
            <a:pPr marL="0" indent="0">
              <a:buNone/>
            </a:pPr>
            <a:r>
              <a:rPr lang="fr-FR" sz="4400" i="1" dirty="0"/>
              <a:t>Soit 85 heures bénévoles en 2022</a:t>
            </a:r>
          </a:p>
          <a:p>
            <a:pPr marL="0" indent="0">
              <a:buNone/>
            </a:pPr>
            <a:r>
              <a:rPr lang="fr-FR" sz="3900" i="1" dirty="0"/>
              <a:t>(sans compter les </a:t>
            </a:r>
            <a:r>
              <a:rPr lang="fr-FR" sz="3900" i="1" dirty="0" err="1"/>
              <a:t>cassse-croûtes</a:t>
            </a:r>
            <a:r>
              <a:rPr lang="fr-FR" sz="3900" i="1" dirty="0"/>
              <a:t>)</a:t>
            </a:r>
          </a:p>
          <a:p>
            <a:pPr marL="0" indent="0">
              <a:buNone/>
            </a:pPr>
            <a:r>
              <a:rPr lang="fr-FR" sz="4400" i="1" dirty="0"/>
              <a:t>Environ 200 heures  sur 2 ans</a:t>
            </a:r>
          </a:p>
          <a:p>
            <a:pPr marL="0" indent="0">
              <a:buNone/>
            </a:pPr>
            <a:endParaRPr lang="fr-FR" sz="4400" i="1" dirty="0"/>
          </a:p>
          <a:p>
            <a:pPr marL="0" indent="0">
              <a:buNone/>
            </a:pPr>
            <a:r>
              <a:rPr lang="fr-FR" sz="4400" i="1" dirty="0"/>
              <a:t>Reste à faire : terminer aménagement des  passages à gué</a:t>
            </a:r>
          </a:p>
        </p:txBody>
      </p:sp>
    </p:spTree>
    <p:extLst>
      <p:ext uri="{BB962C8B-B14F-4D97-AF65-F5344CB8AC3E}">
        <p14:creationId xmlns:p14="http://schemas.microsoft.com/office/powerpoint/2010/main" val="2557556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PAYONNET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31D5EC1-19B3-8ECA-1639-22C1DFAC4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6" y="914400"/>
            <a:ext cx="7924800" cy="59436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6FDE2F-C8C1-3CEF-731F-975530362A66}"/>
              </a:ext>
            </a:extLst>
          </p:cNvPr>
          <p:cNvSpPr txBox="1"/>
          <p:nvPr/>
        </p:nvSpPr>
        <p:spPr>
          <a:xfrm>
            <a:off x="8137003" y="1098145"/>
            <a:ext cx="39353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Attention, </a:t>
            </a:r>
          </a:p>
          <a:p>
            <a:pPr algn="ctr"/>
            <a:r>
              <a:rPr lang="fr-FR" sz="5400" dirty="0"/>
              <a:t>ça va faire mal !</a:t>
            </a:r>
          </a:p>
        </p:txBody>
      </p:sp>
    </p:spTree>
    <p:extLst>
      <p:ext uri="{BB962C8B-B14F-4D97-AF65-F5344CB8AC3E}">
        <p14:creationId xmlns:p14="http://schemas.microsoft.com/office/powerpoint/2010/main" val="2390466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PAYONNET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FD1D0B-EC79-CD61-0359-FE9758E01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6" y="837696"/>
            <a:ext cx="8094453" cy="60708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6097050-1F46-4EA4-60C8-7E6C4DD77F4D}"/>
              </a:ext>
            </a:extLst>
          </p:cNvPr>
          <p:cNvSpPr txBox="1"/>
          <p:nvPr/>
        </p:nvSpPr>
        <p:spPr>
          <a:xfrm>
            <a:off x="8877781" y="1098145"/>
            <a:ext cx="319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/>
              <a:t>2 qui travaillent</a:t>
            </a:r>
          </a:p>
        </p:txBody>
      </p:sp>
    </p:spTree>
    <p:extLst>
      <p:ext uri="{BB962C8B-B14F-4D97-AF65-F5344CB8AC3E}">
        <p14:creationId xmlns:p14="http://schemas.microsoft.com/office/powerpoint/2010/main" val="2692431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PAYONNET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84168B-725B-993A-F8C3-25271994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7" y="864798"/>
            <a:ext cx="7990936" cy="59932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67F5B0D-F198-EDA0-7444-018BFF7CDF63}"/>
              </a:ext>
            </a:extLst>
          </p:cNvPr>
          <p:cNvSpPr txBox="1"/>
          <p:nvPr/>
        </p:nvSpPr>
        <p:spPr>
          <a:xfrm>
            <a:off x="8398805" y="1584282"/>
            <a:ext cx="26324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800" dirty="0"/>
              <a:t>3 qui </a:t>
            </a:r>
          </a:p>
          <a:p>
            <a:pPr algn="ctr"/>
            <a:r>
              <a:rPr lang="fr-FR" sz="4800" dirty="0"/>
              <a:t>regardent</a:t>
            </a:r>
          </a:p>
        </p:txBody>
      </p:sp>
    </p:spTree>
    <p:extLst>
      <p:ext uri="{BB962C8B-B14F-4D97-AF65-F5344CB8AC3E}">
        <p14:creationId xmlns:p14="http://schemas.microsoft.com/office/powerpoint/2010/main" val="1327868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84168B-725B-993A-F8C3-25271994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75" y="677335"/>
            <a:ext cx="7990936" cy="5993202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35085296-1A13-2971-9BEF-044023298D32}"/>
              </a:ext>
            </a:extLst>
          </p:cNvPr>
          <p:cNvSpPr/>
          <p:nvPr/>
        </p:nvSpPr>
        <p:spPr>
          <a:xfrm>
            <a:off x="6096000" y="-70251"/>
            <a:ext cx="5273615" cy="2428863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7F5B0D-F198-EDA0-7444-018BFF7CDF63}"/>
              </a:ext>
            </a:extLst>
          </p:cNvPr>
          <p:cNvSpPr txBox="1"/>
          <p:nvPr/>
        </p:nvSpPr>
        <p:spPr>
          <a:xfrm>
            <a:off x="6294957" y="418036"/>
            <a:ext cx="5074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Laisse bosser le président.</a:t>
            </a:r>
          </a:p>
          <a:p>
            <a:pPr algn="ctr"/>
            <a:r>
              <a:rPr lang="fr-FR" sz="3600" dirty="0"/>
              <a:t>Pendant ce temps-là, </a:t>
            </a:r>
          </a:p>
          <a:p>
            <a:pPr algn="ctr"/>
            <a:r>
              <a:rPr lang="fr-FR" sz="3600" dirty="0"/>
              <a:t>on a la paix</a:t>
            </a:r>
          </a:p>
        </p:txBody>
      </p:sp>
    </p:spTree>
    <p:extLst>
      <p:ext uri="{BB962C8B-B14F-4D97-AF65-F5344CB8AC3E}">
        <p14:creationId xmlns:p14="http://schemas.microsoft.com/office/powerpoint/2010/main" val="345006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84168B-725B-993A-F8C3-25271994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75" y="677335"/>
            <a:ext cx="7990936" cy="5993202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B89D4481-E0EF-EBD4-13A6-FC3C946C91BB}"/>
              </a:ext>
            </a:extLst>
          </p:cNvPr>
          <p:cNvSpPr/>
          <p:nvPr/>
        </p:nvSpPr>
        <p:spPr>
          <a:xfrm>
            <a:off x="822384" y="-70252"/>
            <a:ext cx="5273615" cy="2428863"/>
          </a:xfrm>
          <a:prstGeom prst="wedgeEllipseCallout">
            <a:avLst>
              <a:gd name="adj1" fmla="val 49986"/>
              <a:gd name="adj2" fmla="val 6114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9A8934-1254-D296-B8F4-84738CDD87E7}"/>
              </a:ext>
            </a:extLst>
          </p:cNvPr>
          <p:cNvSpPr txBox="1"/>
          <p:nvPr/>
        </p:nvSpPr>
        <p:spPr>
          <a:xfrm>
            <a:off x="1942686" y="165606"/>
            <a:ext cx="303301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C’est vrai.</a:t>
            </a:r>
          </a:p>
          <a:p>
            <a:pPr algn="ctr"/>
            <a:r>
              <a:rPr lang="fr-FR" sz="4000" dirty="0"/>
              <a:t>Pour une fois </a:t>
            </a:r>
          </a:p>
          <a:p>
            <a:pPr algn="ctr"/>
            <a:r>
              <a:rPr lang="fr-FR" sz="4000" dirty="0"/>
              <a:t>qui cause pas</a:t>
            </a:r>
          </a:p>
        </p:txBody>
      </p:sp>
    </p:spTree>
    <p:extLst>
      <p:ext uri="{BB962C8B-B14F-4D97-AF65-F5344CB8AC3E}">
        <p14:creationId xmlns:p14="http://schemas.microsoft.com/office/powerpoint/2010/main" val="2233747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84168B-725B-993A-F8C3-252719943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75" y="677335"/>
            <a:ext cx="7990936" cy="5993202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B89D4481-E0EF-EBD4-13A6-FC3C946C91BB}"/>
              </a:ext>
            </a:extLst>
          </p:cNvPr>
          <p:cNvSpPr/>
          <p:nvPr/>
        </p:nvSpPr>
        <p:spPr>
          <a:xfrm>
            <a:off x="822385" y="0"/>
            <a:ext cx="5273615" cy="2223247"/>
          </a:xfrm>
          <a:prstGeom prst="wedgeEllipseCallout">
            <a:avLst>
              <a:gd name="adj1" fmla="val 13778"/>
              <a:gd name="adj2" fmla="val 6741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59A8934-1254-D296-B8F4-84738CDD87E7}"/>
              </a:ext>
            </a:extLst>
          </p:cNvPr>
          <p:cNvSpPr txBox="1"/>
          <p:nvPr/>
        </p:nvSpPr>
        <p:spPr>
          <a:xfrm>
            <a:off x="1637411" y="449903"/>
            <a:ext cx="36435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/>
              <a:t>C’est bientôt </a:t>
            </a:r>
          </a:p>
          <a:p>
            <a:pPr algn="ctr"/>
            <a:r>
              <a:rPr lang="fr-FR" sz="4000" dirty="0"/>
              <a:t>le casse-croûte ?</a:t>
            </a:r>
          </a:p>
        </p:txBody>
      </p:sp>
    </p:spTree>
    <p:extLst>
      <p:ext uri="{BB962C8B-B14F-4D97-AF65-F5344CB8AC3E}">
        <p14:creationId xmlns:p14="http://schemas.microsoft.com/office/powerpoint/2010/main" val="492531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– Ruisseau du SAGNAT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70" y="899602"/>
            <a:ext cx="11614030" cy="5535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i="1" dirty="0"/>
              <a:t>Mise en défend  de 500m de cours d’eau </a:t>
            </a:r>
          </a:p>
          <a:p>
            <a:pPr marL="0" indent="0">
              <a:buNone/>
            </a:pPr>
            <a:r>
              <a:rPr lang="fr-FR" sz="3600" i="1" dirty="0"/>
              <a:t>Abreuvoirs, passage à gué, Aménagement d’un passage busé avec fond naturel</a:t>
            </a:r>
          </a:p>
          <a:p>
            <a:pPr marL="0" indent="0">
              <a:buNone/>
            </a:pPr>
            <a:r>
              <a:rPr lang="fr-FR" sz="3600" i="1" dirty="0"/>
              <a:t>Entreprise STE-BARODY (63)</a:t>
            </a:r>
          </a:p>
          <a:p>
            <a:pPr marL="0" indent="0">
              <a:buNone/>
            </a:pPr>
            <a:r>
              <a:rPr lang="fr-FR" sz="3600" i="1" dirty="0"/>
              <a:t>Chantier sur 3 semaines en Août</a:t>
            </a:r>
          </a:p>
          <a:p>
            <a:pPr marL="0" indent="0">
              <a:buNone/>
            </a:pPr>
            <a:r>
              <a:rPr lang="fr-FR" sz="3600" i="1" dirty="0"/>
              <a:t>Au préalable, démarchage des propriétaires et exploitants</a:t>
            </a:r>
          </a:p>
          <a:p>
            <a:pPr marL="0" indent="0">
              <a:buNone/>
            </a:pPr>
            <a:r>
              <a:rPr lang="fr-FR" sz="3600" i="1" dirty="0"/>
              <a:t>Maîtrise d’ouvrage : Fédération Départementale de Pêche de la Loire</a:t>
            </a:r>
          </a:p>
        </p:txBody>
      </p:sp>
    </p:spTree>
    <p:extLst>
      <p:ext uri="{BB962C8B-B14F-4D97-AF65-F5344CB8AC3E}">
        <p14:creationId xmlns:p14="http://schemas.microsoft.com/office/powerpoint/2010/main" val="2836955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4520878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SAGNAT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A5AD6F-C0B3-AD8F-7AA0-AF6FCD17D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4"/>
          <a:stretch/>
        </p:blipFill>
        <p:spPr>
          <a:xfrm>
            <a:off x="0" y="914036"/>
            <a:ext cx="6978569" cy="58625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5EB9C2A-552A-5DB8-404C-75D565618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0"/>
          <a:stretch/>
        </p:blipFill>
        <p:spPr>
          <a:xfrm rot="16200000">
            <a:off x="6195932" y="519782"/>
            <a:ext cx="6249268" cy="53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32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91C40E0-AB85-655A-672F-980824B44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4520878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SAGNAT</a:t>
            </a:r>
          </a:p>
        </p:txBody>
      </p:sp>
    </p:spTree>
    <p:extLst>
      <p:ext uri="{BB962C8B-B14F-4D97-AF65-F5344CB8AC3E}">
        <p14:creationId xmlns:p14="http://schemas.microsoft.com/office/powerpoint/2010/main" val="468086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953124-DF59-4A00-9A9A-9AD97994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652793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ORDRE DU JOUR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798F55-1660-45AB-A210-7E13D8C57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017917"/>
            <a:ext cx="10515600" cy="5581291"/>
          </a:xfrm>
        </p:spPr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⁻"/>
            </a:pPr>
            <a:r>
              <a:rPr lang="fr-FR" dirty="0"/>
              <a:t>Rapport d’activités 2022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fr-FR" dirty="0"/>
              <a:t>Bilan financier 2022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fr-FR" dirty="0"/>
              <a:t>Rapport moral 2022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fr-FR" dirty="0"/>
              <a:t>2023 :</a:t>
            </a:r>
          </a:p>
          <a:p>
            <a:pPr lvl="1">
              <a:buFont typeface="Calibri" panose="020F0502020204030204" pitchFamily="34" charset="0"/>
              <a:buChar char="⁻"/>
            </a:pPr>
            <a:r>
              <a:rPr lang="fr-FR" i="1" dirty="0"/>
              <a:t>Les Champas</a:t>
            </a:r>
          </a:p>
          <a:p>
            <a:pPr lvl="1">
              <a:buFont typeface="Calibri" panose="020F0502020204030204" pitchFamily="34" charset="0"/>
              <a:buChar char="⁻"/>
            </a:pPr>
            <a:r>
              <a:rPr lang="fr-FR" i="1" dirty="0"/>
              <a:t>Calendrier des activités </a:t>
            </a:r>
          </a:p>
          <a:p>
            <a:pPr lvl="1">
              <a:buFont typeface="Calibri" panose="020F0502020204030204" pitchFamily="34" charset="0"/>
              <a:buChar char="⁻"/>
            </a:pPr>
            <a:r>
              <a:rPr lang="fr-FR" i="1" dirty="0"/>
              <a:t>Programme de travaux et d’animations</a:t>
            </a:r>
          </a:p>
          <a:p>
            <a:pPr lvl="1">
              <a:buFont typeface="Calibri" panose="020F0502020204030204" pitchFamily="34" charset="0"/>
              <a:buChar char="⁻"/>
            </a:pPr>
            <a:r>
              <a:rPr lang="fr-FR" i="1" dirty="0"/>
              <a:t>Budget prévisionnel / Commission contrôle 2023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fr-FR" dirty="0"/>
              <a:t>Règlement intérieur</a:t>
            </a:r>
          </a:p>
          <a:p>
            <a:pPr lvl="1">
              <a:buFont typeface="Calibri" panose="020F0502020204030204" pitchFamily="34" charset="0"/>
              <a:buChar char="⁻"/>
            </a:pPr>
            <a:r>
              <a:rPr lang="fr-FR" i="1" dirty="0"/>
              <a:t>Mise en réserve du Sagnat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fr-FR" dirty="0"/>
              <a:t>Perspectives</a:t>
            </a:r>
          </a:p>
          <a:p>
            <a:pPr>
              <a:buFont typeface="Calibri" panose="020F0502020204030204" pitchFamily="34" charset="0"/>
              <a:buChar char="⁻"/>
            </a:pPr>
            <a:r>
              <a:rPr lang="fr-FR" dirty="0"/>
              <a:t>Infos et 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2165562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DEFAC2B-4109-C969-4950-7E775EC8A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4520878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SAGNAT</a:t>
            </a:r>
          </a:p>
        </p:txBody>
      </p:sp>
    </p:spTree>
    <p:extLst>
      <p:ext uri="{BB962C8B-B14F-4D97-AF65-F5344CB8AC3E}">
        <p14:creationId xmlns:p14="http://schemas.microsoft.com/office/powerpoint/2010/main" val="2194440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FAF7BE4-BAC7-884E-16B2-BDCB92F1C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87"/>
            <a:ext cx="4520878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SAGNAT</a:t>
            </a:r>
          </a:p>
        </p:txBody>
      </p:sp>
    </p:spTree>
    <p:extLst>
      <p:ext uri="{BB962C8B-B14F-4D97-AF65-F5344CB8AC3E}">
        <p14:creationId xmlns:p14="http://schemas.microsoft.com/office/powerpoint/2010/main" val="819041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INVENTAIRES PISCICOLES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1435"/>
            <a:ext cx="10402020" cy="537143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fr-FR" sz="3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Pêches Electriques</a:t>
            </a:r>
            <a:r>
              <a:rPr lang="fr-FR" sz="3900" dirty="0"/>
              <a:t> : </a:t>
            </a:r>
          </a:p>
          <a:p>
            <a:r>
              <a:rPr lang="fr-FR" sz="4000" dirty="0"/>
              <a:t>Le 7 Juillet : 4 sites :</a:t>
            </a:r>
          </a:p>
          <a:p>
            <a:pPr lvl="1"/>
            <a:r>
              <a:rPr lang="fr-FR" sz="3600" dirty="0"/>
              <a:t>Le Lignon – Aire de Pique-Nique de Chalmazel</a:t>
            </a:r>
          </a:p>
          <a:p>
            <a:pPr lvl="1"/>
            <a:r>
              <a:rPr lang="fr-FR" sz="3600" dirty="0"/>
              <a:t>Le </a:t>
            </a:r>
            <a:r>
              <a:rPr lang="fr-FR" sz="3600" dirty="0" err="1"/>
              <a:t>Payonnet</a:t>
            </a:r>
            <a:r>
              <a:rPr lang="fr-FR" sz="3600" dirty="0"/>
              <a:t> (Chalmazel) – secteur renaturé à l’automne 2021</a:t>
            </a:r>
          </a:p>
          <a:p>
            <a:pPr lvl="1"/>
            <a:r>
              <a:rPr lang="fr-FR" sz="3600" dirty="0"/>
              <a:t>La </a:t>
            </a:r>
            <a:r>
              <a:rPr lang="fr-FR" sz="3600" dirty="0" err="1"/>
              <a:t>Gouérie</a:t>
            </a:r>
            <a:r>
              <a:rPr lang="fr-FR" sz="3600" dirty="0"/>
              <a:t> – lieu-dit les Fougères (Chalmazel)</a:t>
            </a:r>
          </a:p>
          <a:p>
            <a:pPr lvl="1"/>
            <a:r>
              <a:rPr lang="fr-FR" sz="3600" dirty="0"/>
              <a:t>Le Pierre-Brune au Pont de la Pierre (Sauvain)</a:t>
            </a:r>
          </a:p>
          <a:p>
            <a:r>
              <a:rPr lang="fr-FR" sz="4000" dirty="0"/>
              <a:t>Le 1</a:t>
            </a:r>
            <a:r>
              <a:rPr lang="fr-FR" sz="4000" baseline="30000" dirty="0"/>
              <a:t>er</a:t>
            </a:r>
            <a:r>
              <a:rPr lang="fr-FR" sz="4000" dirty="0"/>
              <a:t> Septembre : Le Lignon au Pont-Neuf</a:t>
            </a:r>
          </a:p>
          <a:p>
            <a:pPr marL="0" indent="0">
              <a:buNone/>
            </a:pP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Suivi Ecrevisses à Pieds Blancs : </a:t>
            </a:r>
          </a:p>
          <a:p>
            <a:pPr marL="0" indent="0">
              <a:buNone/>
            </a:pP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Comptage sur la </a:t>
            </a:r>
            <a:r>
              <a:rPr lang="fr-F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Trézaillette</a:t>
            </a: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programme d’étude sur la dynamique des populations et suivi « peste des écrevisses »</a:t>
            </a:r>
            <a:endParaRPr lang="fr-FR" sz="40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4956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5" y="165101"/>
            <a:ext cx="6353175" cy="1244599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INVENTAIRES PISCICOLES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69D691-A250-0B8C-647B-FA3D32A1A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F88D77F-F06F-0447-189E-C3D15B1E8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14474"/>
            <a:ext cx="67437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07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4ADDE7-3383-79C9-2241-6DFA6F521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E6BA7FA-3D9F-96DC-1636-3AD44B676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775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7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81C4913-A183-87A3-0ABA-F538D21D5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49" y="857250"/>
            <a:ext cx="6858000" cy="51435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746E59-BCBB-82AC-AC15-6352B278C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49" y="790575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22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RAPPORT ACTIVITES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1435"/>
            <a:ext cx="10402020" cy="5371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Suivi Sécheresses </a:t>
            </a:r>
            <a:r>
              <a:rPr lang="fr-FR" sz="3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>
              <a:buNone/>
            </a:pPr>
            <a:r>
              <a:rPr lang="fr-FR" sz="3900" dirty="0"/>
              <a:t>2 ruisseaux dans le dur : </a:t>
            </a:r>
            <a:r>
              <a:rPr lang="fr-FR" sz="3900" dirty="0" err="1"/>
              <a:t>Essende</a:t>
            </a:r>
            <a:r>
              <a:rPr lang="fr-FR" sz="3900" dirty="0"/>
              <a:t> et </a:t>
            </a:r>
            <a:r>
              <a:rPr lang="fr-FR" sz="3900" dirty="0" err="1"/>
              <a:t>Cotayet</a:t>
            </a:r>
            <a:endParaRPr lang="fr-FR" sz="3900" dirty="0"/>
          </a:p>
          <a:p>
            <a:pPr marL="0" indent="0">
              <a:buNone/>
            </a:pPr>
            <a:r>
              <a:rPr lang="fr-FR" sz="3900" dirty="0"/>
              <a:t>Compliqué pour d’autres comme le </a:t>
            </a:r>
            <a:r>
              <a:rPr lang="fr-FR" sz="3900" dirty="0" err="1"/>
              <a:t>Courbillon</a:t>
            </a:r>
            <a:r>
              <a:rPr lang="fr-FR" sz="3900" dirty="0"/>
              <a:t>, </a:t>
            </a:r>
          </a:p>
          <a:p>
            <a:pPr marL="0" indent="0">
              <a:buNone/>
            </a:pPr>
            <a:endParaRPr lang="fr-FR" sz="39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fr-FR" sz="3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Garderie</a:t>
            </a:r>
            <a:r>
              <a:rPr lang="fr-FR" sz="3900" dirty="0"/>
              <a:t> : </a:t>
            </a:r>
          </a:p>
          <a:p>
            <a:r>
              <a:rPr lang="fr-FR" sz="4000" dirty="0"/>
              <a:t>2 rappels à l’ordre  </a:t>
            </a:r>
          </a:p>
          <a:p>
            <a:r>
              <a:rPr lang="fr-FR" sz="4000" dirty="0"/>
              <a:t>2 nouveaux Garde-Pêche assermentés : Bastien et Olivier</a:t>
            </a:r>
          </a:p>
          <a:p>
            <a:pPr marL="0" indent="0">
              <a:buNone/>
            </a:pPr>
            <a:endParaRPr lang="fr-FR" sz="40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2578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84" y="314885"/>
            <a:ext cx="2749475" cy="2046604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BILAN FINANCIER</a:t>
            </a: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1576A0BF-1524-4B92-9B6A-481DF54F3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45143"/>
              </p:ext>
            </p:extLst>
          </p:nvPr>
        </p:nvGraphicFramePr>
        <p:xfrm>
          <a:off x="2931460" y="91441"/>
          <a:ext cx="9078557" cy="62374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32964">
                  <a:extLst>
                    <a:ext uri="{9D8B030D-6E8A-4147-A177-3AD203B41FA5}">
                      <a16:colId xmlns:a16="http://schemas.microsoft.com/office/drawing/2014/main" val="2210473198"/>
                    </a:ext>
                  </a:extLst>
                </a:gridCol>
                <a:gridCol w="2868705">
                  <a:extLst>
                    <a:ext uri="{9D8B030D-6E8A-4147-A177-3AD203B41FA5}">
                      <a16:colId xmlns:a16="http://schemas.microsoft.com/office/drawing/2014/main" val="4289074078"/>
                    </a:ext>
                  </a:extLst>
                </a:gridCol>
                <a:gridCol w="1622612">
                  <a:extLst>
                    <a:ext uri="{9D8B030D-6E8A-4147-A177-3AD203B41FA5}">
                      <a16:colId xmlns:a16="http://schemas.microsoft.com/office/drawing/2014/main" val="30984473"/>
                    </a:ext>
                  </a:extLst>
                </a:gridCol>
                <a:gridCol w="3054276">
                  <a:extLst>
                    <a:ext uri="{9D8B030D-6E8A-4147-A177-3AD203B41FA5}">
                      <a16:colId xmlns:a16="http://schemas.microsoft.com/office/drawing/2014/main" val="1057473450"/>
                    </a:ext>
                  </a:extLst>
                </a:gridCol>
              </a:tblGrid>
              <a:tr h="422734">
                <a:tc rowSpan="7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Les Champas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Empoissonnement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2 973.18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4 265.10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611820"/>
                  </a:ext>
                </a:extLst>
              </a:tr>
              <a:tr h="42273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Sauvain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600.00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296571"/>
                  </a:ext>
                </a:extLst>
              </a:tr>
              <a:tr h="42273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Electricité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176.15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018302"/>
                  </a:ext>
                </a:extLst>
              </a:tr>
              <a:tr h="42273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Impression cartes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108.00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81746"/>
                  </a:ext>
                </a:extLst>
              </a:tr>
              <a:tr h="42273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Remise dépositaires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146.00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335948"/>
                  </a:ext>
                </a:extLst>
              </a:tr>
              <a:tr h="42273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Matériel/Entretien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11.77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224647"/>
                  </a:ext>
                </a:extLst>
              </a:tr>
              <a:tr h="42273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Indemnités garderie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250.00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735622"/>
                  </a:ext>
                </a:extLst>
              </a:tr>
              <a:tr h="635507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Assurance – Frais bancaires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159.77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i="1" dirty="0"/>
                        <a:t>Assurance 120.83</a:t>
                      </a:r>
                    </a:p>
                    <a:p>
                      <a:pPr algn="ctr"/>
                      <a:r>
                        <a:rPr lang="fr-FR" sz="1800" i="1" dirty="0"/>
                        <a:t>Frais bancaires 38.94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402019"/>
                  </a:ext>
                </a:extLst>
              </a:tr>
              <a:tr h="42273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Frais divers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444.83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872525"/>
                  </a:ext>
                </a:extLst>
              </a:tr>
              <a:tr h="49007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Indemnités garderie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75.00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49547"/>
                  </a:ext>
                </a:extLst>
              </a:tr>
              <a:tr h="42273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Points relais Fédéral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150.36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023928"/>
                  </a:ext>
                </a:extLst>
              </a:tr>
              <a:tr h="42273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Matériels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248.75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i="1" dirty="0"/>
                        <a:t>157€ pour gardes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23835"/>
                  </a:ext>
                </a:extLst>
              </a:tr>
              <a:tr h="42273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Travaux Rivière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656.29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i="1" dirty="0" err="1"/>
                        <a:t>Payonnet</a:t>
                      </a:r>
                      <a:r>
                        <a:rPr lang="fr-FR" sz="1800" i="1" dirty="0"/>
                        <a:t> : piquets, fil lisse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154212"/>
                  </a:ext>
                </a:extLst>
              </a:tr>
              <a:tr h="422734">
                <a:tc gridSpan="2"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DEPENSES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6 000.10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162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309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3325906" cy="4052047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-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BILAN FINANCIER</a:t>
            </a:r>
            <a:endParaRPr lang="fr-FR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1576A0BF-1524-4B92-9B6A-481DF54F3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912014"/>
              </p:ext>
            </p:extLst>
          </p:nvPr>
        </p:nvGraphicFramePr>
        <p:xfrm>
          <a:off x="3325906" y="233083"/>
          <a:ext cx="8358021" cy="635950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3391">
                  <a:extLst>
                    <a:ext uri="{9D8B030D-6E8A-4147-A177-3AD203B41FA5}">
                      <a16:colId xmlns:a16="http://schemas.microsoft.com/office/drawing/2014/main" val="2210473198"/>
                    </a:ext>
                  </a:extLst>
                </a:gridCol>
                <a:gridCol w="3127848">
                  <a:extLst>
                    <a:ext uri="{9D8B030D-6E8A-4147-A177-3AD203B41FA5}">
                      <a16:colId xmlns:a16="http://schemas.microsoft.com/office/drawing/2014/main" val="4289074078"/>
                    </a:ext>
                  </a:extLst>
                </a:gridCol>
                <a:gridCol w="1743391">
                  <a:extLst>
                    <a:ext uri="{9D8B030D-6E8A-4147-A177-3AD203B41FA5}">
                      <a16:colId xmlns:a16="http://schemas.microsoft.com/office/drawing/2014/main" val="30984473"/>
                    </a:ext>
                  </a:extLst>
                </a:gridCol>
                <a:gridCol w="1743391">
                  <a:extLst>
                    <a:ext uri="{9D8B030D-6E8A-4147-A177-3AD203B41FA5}">
                      <a16:colId xmlns:a16="http://schemas.microsoft.com/office/drawing/2014/main" val="1057473450"/>
                    </a:ext>
                  </a:extLst>
                </a:gridCol>
              </a:tblGrid>
              <a:tr h="50369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Cartes de pêche « Rivière »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>
                          <a:solidFill>
                            <a:schemeClr val="tx1"/>
                          </a:solidFill>
                        </a:rPr>
                        <a:t>2 253.62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fr-FR" sz="1400" b="0" i="1" dirty="0">
                          <a:solidFill>
                            <a:schemeClr val="tx1"/>
                          </a:solidFill>
                        </a:rPr>
                        <a:t>2 583.44€ en 2021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402019"/>
                  </a:ext>
                </a:extLst>
              </a:tr>
              <a:tr h="50348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Cartes Plan d’eau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5 096.00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7872525"/>
                  </a:ext>
                </a:extLst>
              </a:tr>
              <a:tr h="49259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Subventions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249547"/>
                  </a:ext>
                </a:extLst>
              </a:tr>
              <a:tr h="503481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Intérêts bancaires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163.72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023928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RECETTES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7 613.34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162180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DEPENSES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6 000.10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98276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pPr marL="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Exercice 2022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rgbClr val="00B050"/>
                          </a:solidFill>
                        </a:rPr>
                        <a:t>1 613.24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087396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Solde 2021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14 982.17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8075175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Résultat 2022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16 595.41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4767321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pPr algn="r"/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Compte courant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4 464.15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024772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pPr algn="r"/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Livret Association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12 057.29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30978"/>
                  </a:ext>
                </a:extLst>
              </a:tr>
              <a:tr h="544532">
                <a:tc gridSpan="2">
                  <a:txBody>
                    <a:bodyPr/>
                    <a:lstStyle/>
                    <a:p>
                      <a:pPr algn="r"/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Caisse « espèces »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0" dirty="0">
                          <a:solidFill>
                            <a:schemeClr val="tx1"/>
                          </a:solidFill>
                        </a:rPr>
                        <a:t>73.97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494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9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RAPPORT MORAL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21435"/>
            <a:ext cx="10402020" cy="505552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3200" dirty="0"/>
              <a:t>ALEAS CLIMATIQUES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200" dirty="0"/>
              <a:t>BAISSE des EFFECTIFS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200" dirty="0"/>
              <a:t>SAISON TRONQUEE au PLAN d’EAU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600" b="1" dirty="0"/>
              <a:t>DYNAMISME de notre AAPPMA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3200" dirty="0"/>
              <a:t>RECHERCHE de NOUVELLES SOURCES de FINANCEMENT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2458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459627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RAPPORT ACTIVITES				Vente Cartes de Pêche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7995101D-F7C6-E82F-2F08-053A06A99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06097"/>
              </p:ext>
            </p:extLst>
          </p:nvPr>
        </p:nvGraphicFramePr>
        <p:xfrm>
          <a:off x="493060" y="762000"/>
          <a:ext cx="11056372" cy="5730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4372">
                  <a:extLst>
                    <a:ext uri="{9D8B030D-6E8A-4147-A177-3AD203B41FA5}">
                      <a16:colId xmlns:a16="http://schemas.microsoft.com/office/drawing/2014/main" val="3185832895"/>
                    </a:ext>
                  </a:extLst>
                </a:gridCol>
                <a:gridCol w="2196000">
                  <a:extLst>
                    <a:ext uri="{9D8B030D-6E8A-4147-A177-3AD203B41FA5}">
                      <a16:colId xmlns:a16="http://schemas.microsoft.com/office/drawing/2014/main" val="170799961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331042509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93369374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417197355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105241366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69319215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77836651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3081032849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828873458"/>
                    </a:ext>
                  </a:extLst>
                </a:gridCol>
              </a:tblGrid>
              <a:tr h="40934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407259"/>
                  </a:ext>
                </a:extLst>
              </a:tr>
              <a:tr h="409348">
                <a:tc rowSpan="5">
                  <a:txBody>
                    <a:bodyPr/>
                    <a:lstStyle/>
                    <a:p>
                      <a:pPr algn="ctr"/>
                      <a:r>
                        <a:rPr lang="fr-FR" dirty="0"/>
                        <a:t>Plan d’eau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Majeure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31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319242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&lt; 16 ans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200355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&lt; 10ans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275688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Conjoint/Exonéré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609699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Journalière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109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78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92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503837"/>
                  </a:ext>
                </a:extLst>
              </a:tr>
              <a:tr h="409348">
                <a:tc row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Ticket Mouche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Journée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79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74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92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78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218231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Année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8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528004"/>
                  </a:ext>
                </a:extLst>
              </a:tr>
              <a:tr h="409348">
                <a:tc rowSpan="6">
                  <a:txBody>
                    <a:bodyPr/>
                    <a:lstStyle/>
                    <a:p>
                      <a:pPr algn="ctr"/>
                      <a:r>
                        <a:rPr lang="fr-FR" dirty="0"/>
                        <a:t>Rivière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Majeure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268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190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160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8027866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Femme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118990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12-17ans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11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608419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Découverte enfant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12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193942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Hebdomadaire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8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157087"/>
                  </a:ext>
                </a:extLst>
              </a:tr>
              <a:tr h="40934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Journalière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54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51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49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170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458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9900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RAPPORT MORAL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21435"/>
            <a:ext cx="11743765" cy="5371439"/>
          </a:xfrm>
          <a:ln w="25400">
            <a:gradFill>
              <a:gsLst>
                <a:gs pos="0">
                  <a:srgbClr val="990033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fr-FR" sz="6500" dirty="0"/>
              <a:t>Nombre d’heures bénévoles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7800" b="1" dirty="0">
                <a:solidFill>
                  <a:srgbClr val="990033"/>
                </a:solidFill>
              </a:rPr>
              <a:t>310 heures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4800" i="1" dirty="0"/>
              <a:t>Sans la garderie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fr-FR" sz="4800" i="1" dirty="0"/>
              <a:t>Sans la gestion de l’AAPPMA (réunions, </a:t>
            </a:r>
            <a:r>
              <a:rPr lang="fr-FR" sz="4800" i="1" dirty="0" err="1"/>
              <a:t>tréso</a:t>
            </a:r>
            <a:r>
              <a:rPr lang="fr-FR" sz="4800" i="1" dirty="0"/>
              <a:t>, …)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492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415FA5-5564-23E8-22D0-F4BE71C27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8800" dirty="0">
                <a:solidFill>
                  <a:srgbClr val="990033"/>
                </a:solidFill>
              </a:rPr>
              <a:t>2023 </a:t>
            </a:r>
          </a:p>
        </p:txBody>
      </p:sp>
    </p:spTree>
    <p:extLst>
      <p:ext uri="{BB962C8B-B14F-4D97-AF65-F5344CB8AC3E}">
        <p14:creationId xmlns:p14="http://schemas.microsoft.com/office/powerpoint/2010/main" val="2552541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237D07F4-F591-4A8C-3879-9CD905498D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292240"/>
              </p:ext>
            </p:extLst>
          </p:nvPr>
        </p:nvGraphicFramePr>
        <p:xfrm>
          <a:off x="4242929" y="-586596"/>
          <a:ext cx="7682371" cy="10864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214" imgH="8019731" progId="Acrobat.Document.DC">
                  <p:embed/>
                </p:oleObj>
              </mc:Choice>
              <mc:Fallback>
                <p:oleObj name="Acrobat Document" r:id="rId2" imgW="5667214" imgH="8019731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42929" y="-586596"/>
                        <a:ext cx="7682371" cy="10864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DFCE6D75-4746-89D7-3CA6-43887F974079}"/>
              </a:ext>
            </a:extLst>
          </p:cNvPr>
          <p:cNvSpPr txBox="1"/>
          <p:nvPr/>
        </p:nvSpPr>
        <p:spPr>
          <a:xfrm>
            <a:off x="0" y="74235"/>
            <a:ext cx="4248149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fr-FR" sz="4000" dirty="0"/>
              <a:t>6 lâchers de 80 kg </a:t>
            </a:r>
          </a:p>
          <a:p>
            <a:pPr algn="ctr">
              <a:spcBef>
                <a:spcPts val="600"/>
              </a:spcBef>
            </a:pPr>
            <a:endParaRPr lang="fr-FR" sz="4000" i="1" dirty="0">
              <a:solidFill>
                <a:srgbClr val="C0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sz="4000" i="1" dirty="0">
                <a:solidFill>
                  <a:srgbClr val="C00000"/>
                </a:solidFill>
              </a:rPr>
              <a:t>Truites arc-en-ciel « portion »</a:t>
            </a:r>
          </a:p>
          <a:p>
            <a:pPr algn="ctr">
              <a:spcBef>
                <a:spcPts val="600"/>
              </a:spcBef>
            </a:pPr>
            <a:r>
              <a:rPr lang="fr-FR" sz="4000" i="1" dirty="0"/>
              <a:t>Omble ALIS – poisson 500grs</a:t>
            </a:r>
          </a:p>
          <a:p>
            <a:pPr algn="ctr">
              <a:spcBef>
                <a:spcPts val="600"/>
              </a:spcBef>
            </a:pPr>
            <a:endParaRPr lang="fr-FR" sz="4000" dirty="0">
              <a:solidFill>
                <a:srgbClr val="C0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fr-FR" sz="4000" dirty="0">
                <a:solidFill>
                  <a:srgbClr val="C00000"/>
                </a:solidFill>
              </a:rPr>
              <a:t>Pisciculture </a:t>
            </a:r>
          </a:p>
          <a:p>
            <a:pPr algn="ctr">
              <a:spcBef>
                <a:spcPts val="600"/>
              </a:spcBef>
            </a:pPr>
            <a:r>
              <a:rPr lang="fr-FR" sz="4000" dirty="0">
                <a:solidFill>
                  <a:srgbClr val="C00000"/>
                </a:solidFill>
              </a:rPr>
              <a:t>Moulin du Clos – Augerolles (63)</a:t>
            </a:r>
          </a:p>
        </p:txBody>
      </p:sp>
    </p:spTree>
    <p:extLst>
      <p:ext uri="{BB962C8B-B14F-4D97-AF65-F5344CB8AC3E}">
        <p14:creationId xmlns:p14="http://schemas.microsoft.com/office/powerpoint/2010/main" val="2619044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TARIFS 2023 – LES CHAMPAS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78F5A-9AB5-4DF5-99E0-248014FE06EB}"/>
              </a:ext>
            </a:extLst>
          </p:cNvPr>
          <p:cNvSpPr txBox="1"/>
          <p:nvPr/>
        </p:nvSpPr>
        <p:spPr>
          <a:xfrm>
            <a:off x="723899" y="1121435"/>
            <a:ext cx="1034379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Carte annuelle majeure 			</a:t>
            </a:r>
            <a:r>
              <a:rPr lang="fr-FR" sz="4400" dirty="0">
                <a:solidFill>
                  <a:srgbClr val="0066FF"/>
                </a:solidFill>
              </a:rPr>
              <a:t>72</a:t>
            </a:r>
            <a:r>
              <a:rPr lang="fr-FR" sz="4400" baseline="30000" dirty="0">
                <a:solidFill>
                  <a:srgbClr val="0066FF"/>
                </a:solidFill>
              </a:rPr>
              <a:t>€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Carte conjoint					40</a:t>
            </a:r>
            <a:r>
              <a:rPr lang="fr-FR" sz="4400" baseline="30000" dirty="0"/>
              <a:t>€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Carte exonéré					50</a:t>
            </a:r>
            <a:r>
              <a:rPr lang="fr-FR" sz="4400" baseline="30000" dirty="0"/>
              <a:t>€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Carte moins de 16 ans			25</a:t>
            </a:r>
            <a:r>
              <a:rPr lang="fr-FR" sz="4400" baseline="30000" dirty="0"/>
              <a:t>€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Carte enfant moins de 10ans		10</a:t>
            </a:r>
            <a:r>
              <a:rPr lang="fr-FR" sz="4400" baseline="30000" dirty="0"/>
              <a:t>€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Carte journalière					10</a:t>
            </a:r>
            <a:r>
              <a:rPr lang="fr-FR" sz="4400" baseline="30000" dirty="0"/>
              <a:t>€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Ticket Mouche Journée			</a:t>
            </a:r>
            <a:r>
              <a:rPr lang="fr-FR" sz="4400" dirty="0">
                <a:solidFill>
                  <a:srgbClr val="C00000"/>
                </a:solidFill>
              </a:rPr>
              <a:t>10</a:t>
            </a:r>
            <a:r>
              <a:rPr lang="fr-FR" sz="4400" baseline="30000" dirty="0">
                <a:solidFill>
                  <a:srgbClr val="C00000"/>
                </a:solidFill>
              </a:rPr>
              <a:t>€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r>
              <a:rPr lang="fr-FR" sz="4400" dirty="0"/>
              <a:t>Ticket Mouche Année	</a:t>
            </a:r>
            <a:r>
              <a:rPr lang="fr-FR" sz="4400"/>
              <a:t>		45</a:t>
            </a:r>
            <a:r>
              <a:rPr lang="fr-FR" sz="4400" baseline="30000" dirty="0"/>
              <a:t>€</a:t>
            </a:r>
            <a:r>
              <a:rPr lang="fr-FR" sz="4400" dirty="0"/>
              <a:t>	</a:t>
            </a:r>
          </a:p>
          <a:p>
            <a:pPr marL="571500" indent="-571500">
              <a:buFont typeface="Calibri" panose="020F0502020204030204" pitchFamily="34" charset="0"/>
              <a:buChar char="­"/>
            </a:pP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207852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: ANIMATIONS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8478F5A-9AB5-4DF5-99E0-248014FE06EB}"/>
              </a:ext>
            </a:extLst>
          </p:cNvPr>
          <p:cNvSpPr txBox="1"/>
          <p:nvPr/>
        </p:nvSpPr>
        <p:spPr>
          <a:xfrm>
            <a:off x="486861" y="983674"/>
            <a:ext cx="1109088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u="sng" dirty="0"/>
              <a:t>Vendredi 23 Juin </a:t>
            </a:r>
            <a:r>
              <a:rPr lang="fr-FR" sz="3600" dirty="0"/>
              <a:t>: Journée au plan d’eau pour les élèves de l’école de Sauvain - avec le CILDEA</a:t>
            </a:r>
          </a:p>
          <a:p>
            <a:pPr>
              <a:spcBef>
                <a:spcPts val="600"/>
              </a:spcBef>
            </a:pPr>
            <a:r>
              <a:rPr lang="fr-FR" sz="3600" u="sng" dirty="0"/>
              <a:t>Juillet / Août </a:t>
            </a:r>
            <a:r>
              <a:rPr lang="fr-FR" sz="3600" dirty="0"/>
              <a:t>: Cycle Initiation pêche de la truite en rivière </a:t>
            </a:r>
          </a:p>
          <a:p>
            <a:pPr>
              <a:spcBef>
                <a:spcPts val="600"/>
              </a:spcBef>
            </a:pPr>
            <a:r>
              <a:rPr lang="fr-FR" sz="3600" u="sng" dirty="0"/>
              <a:t>Fin Juillet-Début Aout </a:t>
            </a:r>
            <a:r>
              <a:rPr lang="fr-FR" sz="3600" dirty="0"/>
              <a:t>: 2 matinées avec centre de loisir – Les Champas</a:t>
            </a:r>
          </a:p>
          <a:p>
            <a:pPr>
              <a:spcBef>
                <a:spcPts val="600"/>
              </a:spcBef>
            </a:pPr>
            <a:r>
              <a:rPr lang="fr-FR" sz="3600" u="sng" dirty="0"/>
              <a:t>Atelier montage mouche </a:t>
            </a:r>
            <a:r>
              <a:rPr lang="fr-FR" sz="3600" dirty="0"/>
              <a:t>: 1 séance en Février – d’autres à venir</a:t>
            </a:r>
          </a:p>
          <a:p>
            <a:pPr>
              <a:spcBef>
                <a:spcPts val="600"/>
              </a:spcBef>
            </a:pPr>
            <a:r>
              <a:rPr lang="fr-FR" sz="3600" u="sng" dirty="0"/>
              <a:t>Journée Test Matériels pêche à la mouche </a:t>
            </a:r>
            <a:r>
              <a:rPr lang="fr-FR" sz="3600" dirty="0"/>
              <a:t>– avec Roche Pêche – </a:t>
            </a:r>
            <a:r>
              <a:rPr lang="fr-FR" sz="3600" i="1" dirty="0"/>
              <a:t>Date à préciser (automne)</a:t>
            </a:r>
          </a:p>
        </p:txBody>
      </p:sp>
    </p:spTree>
    <p:extLst>
      <p:ext uri="{BB962C8B-B14F-4D97-AF65-F5344CB8AC3E}">
        <p14:creationId xmlns:p14="http://schemas.microsoft.com/office/powerpoint/2010/main" val="2646150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SUIVI PISCIOLE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246094"/>
            <a:ext cx="10402020" cy="5246780"/>
          </a:xfrm>
        </p:spPr>
        <p:txBody>
          <a:bodyPr>
            <a:normAutofit/>
          </a:bodyPr>
          <a:lstStyle/>
          <a:p>
            <a:r>
              <a:rPr lang="fr-FR" b="1" u="sng" dirty="0"/>
              <a:t>Pêches Electriques </a:t>
            </a:r>
          </a:p>
          <a:p>
            <a:pPr lvl="1"/>
            <a:r>
              <a:rPr lang="fr-FR" b="1" dirty="0"/>
              <a:t>Le Lignon au Pont-Neuf : 1</a:t>
            </a:r>
            <a:r>
              <a:rPr lang="fr-FR" b="1" baseline="30000" dirty="0"/>
              <a:t>er</a:t>
            </a:r>
            <a:r>
              <a:rPr lang="fr-FR" b="1" dirty="0"/>
              <a:t> jeudi de Septembre</a:t>
            </a:r>
          </a:p>
          <a:p>
            <a:pPr lvl="1"/>
            <a:r>
              <a:rPr lang="fr-FR" b="1" dirty="0"/>
              <a:t>1 autre date en Juillet sur affluents du Lignon</a:t>
            </a:r>
          </a:p>
          <a:p>
            <a:pPr lvl="1"/>
            <a:endParaRPr lang="fr-FR" b="1" dirty="0"/>
          </a:p>
          <a:p>
            <a:pPr lvl="1"/>
            <a:endParaRPr lang="fr-FR" b="1" dirty="0"/>
          </a:p>
          <a:p>
            <a:r>
              <a:rPr lang="fr-FR" b="1" u="sng" dirty="0"/>
              <a:t>Ecrevisses à pieds blancs :</a:t>
            </a:r>
          </a:p>
          <a:p>
            <a:pPr lvl="1"/>
            <a:r>
              <a:rPr lang="fr-FR" b="1" dirty="0"/>
              <a:t>Suivi par prospections nocturne ( fin Juillet)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42050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GARDERIE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26776"/>
            <a:ext cx="10215284" cy="51660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dirty="0"/>
              <a:t>5 Gardes-Pêche</a:t>
            </a:r>
          </a:p>
          <a:p>
            <a:pPr marL="0" indent="0" algn="ctr">
              <a:buNone/>
            </a:pPr>
            <a:endParaRPr lang="fr-FR" sz="5400" dirty="0"/>
          </a:p>
          <a:p>
            <a:pPr marL="0" indent="0" algn="ctr">
              <a:buNone/>
            </a:pPr>
            <a:r>
              <a:rPr lang="fr-FR" sz="5400" dirty="0"/>
              <a:t>Tournées communes </a:t>
            </a:r>
          </a:p>
          <a:p>
            <a:pPr marL="0" indent="0" algn="ctr">
              <a:buNone/>
            </a:pPr>
            <a:r>
              <a:rPr lang="fr-FR" sz="5400" dirty="0"/>
              <a:t>avec Gendarmerie </a:t>
            </a:r>
          </a:p>
          <a:p>
            <a:pPr marL="0" indent="0" algn="ctr">
              <a:buNone/>
            </a:pPr>
            <a:r>
              <a:rPr lang="fr-FR" sz="5400" i="1" dirty="0"/>
              <a:t>en Rivière.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2975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GARDERIE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326776"/>
            <a:ext cx="10215284" cy="51660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dirty="0"/>
              <a:t>Tournées communes avec Gendarmerie </a:t>
            </a:r>
            <a:r>
              <a:rPr lang="fr-FR" sz="5400" i="1" dirty="0"/>
              <a:t>en Rivière.</a:t>
            </a:r>
          </a:p>
          <a:p>
            <a:pPr marL="0" indent="0" algn="ctr">
              <a:buNone/>
            </a:pPr>
            <a:endParaRPr lang="fr-FR" sz="5400" dirty="0"/>
          </a:p>
          <a:p>
            <a:pPr marL="0" indent="0" algn="ctr">
              <a:buNone/>
            </a:pPr>
            <a:r>
              <a:rPr lang="fr-FR" sz="5400" i="1" dirty="0">
                <a:solidFill>
                  <a:srgbClr val="990033"/>
                </a:solidFill>
              </a:rPr>
              <a:t>Pour les Champas, </a:t>
            </a:r>
          </a:p>
          <a:p>
            <a:pPr marL="0" indent="0" algn="ctr">
              <a:buNone/>
            </a:pPr>
            <a:r>
              <a:rPr lang="fr-FR" sz="5400" i="1" dirty="0">
                <a:solidFill>
                  <a:srgbClr val="990033"/>
                </a:solidFill>
              </a:rPr>
              <a:t>il y aura </a:t>
            </a:r>
            <a:r>
              <a:rPr lang="fr-FR" sz="5400" i="1">
                <a:solidFill>
                  <a:srgbClr val="990033"/>
                </a:solidFill>
              </a:rPr>
              <a:t>des contrôles </a:t>
            </a:r>
            <a:r>
              <a:rPr lang="fr-FR" sz="5400" i="1" dirty="0">
                <a:solidFill>
                  <a:srgbClr val="990033"/>
                </a:solidFill>
              </a:rPr>
              <a:t>… </a:t>
            </a:r>
          </a:p>
          <a:p>
            <a:pPr marL="0" indent="0" algn="ctr">
              <a:buNone/>
            </a:pPr>
            <a:r>
              <a:rPr lang="fr-FR" sz="5400" i="1" dirty="0">
                <a:solidFill>
                  <a:srgbClr val="990033"/>
                </a:solidFill>
              </a:rPr>
              <a:t>d’alcoolémie (seulement)</a:t>
            </a:r>
          </a:p>
          <a:p>
            <a:pPr marL="0" indent="0" algn="ctr">
              <a:buNone/>
            </a:pPr>
            <a:endParaRPr lang="fr-FR" sz="54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168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TRAVAUX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121435"/>
            <a:ext cx="11083508" cy="5546783"/>
          </a:xfrm>
        </p:spPr>
        <p:txBody>
          <a:bodyPr>
            <a:normAutofit lnSpcReduction="10000"/>
          </a:bodyPr>
          <a:lstStyle/>
          <a:p>
            <a:r>
              <a:rPr lang="fr-FR" sz="3200" b="1" u="sng" dirty="0" err="1"/>
              <a:t>Essende</a:t>
            </a:r>
            <a:r>
              <a:rPr lang="fr-FR" sz="3200" b="1" u="sng" dirty="0"/>
              <a:t> </a:t>
            </a:r>
            <a:r>
              <a:rPr lang="fr-FR" sz="3200" dirty="0"/>
              <a:t>: </a:t>
            </a:r>
            <a:r>
              <a:rPr lang="fr-FR" sz="3200" i="1" dirty="0">
                <a:solidFill>
                  <a:srgbClr val="C00000"/>
                </a:solidFill>
              </a:rPr>
              <a:t>reprises sur les travaux de 2021 – fait en Février</a:t>
            </a:r>
          </a:p>
          <a:p>
            <a:r>
              <a:rPr lang="fr-FR" sz="3200" b="1" u="sng" dirty="0" err="1"/>
              <a:t>Payonnet</a:t>
            </a:r>
            <a:r>
              <a:rPr lang="fr-FR" sz="3200" dirty="0"/>
              <a:t> :</a:t>
            </a:r>
          </a:p>
          <a:p>
            <a:pPr lvl="1"/>
            <a:r>
              <a:rPr lang="fr-FR" sz="3200" dirty="0"/>
              <a:t>Terminer aménagement passages à gué – </a:t>
            </a:r>
            <a:r>
              <a:rPr lang="fr-FR" sz="3200" dirty="0">
                <a:solidFill>
                  <a:srgbClr val="C00000"/>
                </a:solidFill>
              </a:rPr>
              <a:t>Mai 2022</a:t>
            </a:r>
          </a:p>
          <a:p>
            <a:r>
              <a:rPr lang="fr-FR" sz="3200" b="1" u="sng" dirty="0"/>
              <a:t>Panneaux d’informations</a:t>
            </a:r>
          </a:p>
          <a:p>
            <a:pPr lvl="1"/>
            <a:r>
              <a:rPr lang="fr-FR" sz="3200" dirty="0"/>
              <a:t>Pose du panneau d’information - Moulin des Massons</a:t>
            </a:r>
          </a:p>
          <a:p>
            <a:pPr lvl="1"/>
            <a:r>
              <a:rPr lang="fr-FR" sz="3200" dirty="0"/>
              <a:t>Mise à jour des panneaux maille à 23cm - </a:t>
            </a:r>
            <a:r>
              <a:rPr lang="fr-FR" sz="3200" i="1" dirty="0">
                <a:solidFill>
                  <a:srgbClr val="C00000"/>
                </a:solidFill>
              </a:rPr>
              <a:t>fait en Février</a:t>
            </a:r>
            <a:endParaRPr lang="fr-FR" sz="3200" dirty="0"/>
          </a:p>
          <a:p>
            <a:r>
              <a:rPr lang="fr-FR" sz="3200" b="1" u="sng" dirty="0"/>
              <a:t>Verdier </a:t>
            </a:r>
            <a:r>
              <a:rPr lang="fr-FR" sz="3200" dirty="0"/>
              <a:t>:</a:t>
            </a:r>
            <a:endParaRPr lang="fr-FR" sz="3200" i="1" dirty="0">
              <a:solidFill>
                <a:srgbClr val="0070C0"/>
              </a:solidFill>
            </a:endParaRPr>
          </a:p>
          <a:p>
            <a:pPr lvl="1"/>
            <a:r>
              <a:rPr lang="fr-FR" sz="3200" dirty="0"/>
              <a:t>Nettoyage – ancienne décharge – </a:t>
            </a:r>
            <a:r>
              <a:rPr lang="fr-FR" sz="3200" dirty="0">
                <a:solidFill>
                  <a:srgbClr val="990033"/>
                </a:solidFill>
              </a:rPr>
              <a:t>Samedi 22/04</a:t>
            </a:r>
          </a:p>
          <a:p>
            <a:pPr lvl="1"/>
            <a:r>
              <a:rPr lang="fr-FR" sz="3200" dirty="0"/>
              <a:t>Devis en cours</a:t>
            </a:r>
          </a:p>
          <a:p>
            <a:pPr lvl="1"/>
            <a:r>
              <a:rPr lang="fr-FR" sz="3200" dirty="0"/>
              <a:t>Travaux entreprise à la fin de l’été</a:t>
            </a:r>
          </a:p>
          <a:p>
            <a:pPr lvl="1"/>
            <a:r>
              <a:rPr lang="fr-FR" sz="3200" dirty="0"/>
              <a:t>Mise en défend par les bénévoles à l’automne</a:t>
            </a:r>
          </a:p>
        </p:txBody>
      </p:sp>
    </p:spTree>
    <p:extLst>
      <p:ext uri="{BB962C8B-B14F-4D97-AF65-F5344CB8AC3E}">
        <p14:creationId xmlns:p14="http://schemas.microsoft.com/office/powerpoint/2010/main" val="10891996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>
            <a:extLst>
              <a:ext uri="{FF2B5EF4-FFF2-40B4-BE49-F238E27FC236}">
                <a16:creationId xmlns:a16="http://schemas.microsoft.com/office/drawing/2014/main" id="{98F0232E-72BC-57E0-6FF7-3A5A0514DC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3938983"/>
              </p:ext>
            </p:extLst>
          </p:nvPr>
        </p:nvGraphicFramePr>
        <p:xfrm>
          <a:off x="114300" y="72306"/>
          <a:ext cx="9813925" cy="617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814468" imgH="6179097" progId="Word.Document.12">
                  <p:embed/>
                </p:oleObj>
              </mc:Choice>
              <mc:Fallback>
                <p:oleObj name="Document" r:id="rId2" imgW="9814468" imgH="617909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4300" y="72306"/>
                        <a:ext cx="9813925" cy="6178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9222" y="72306"/>
            <a:ext cx="2452777" cy="6563025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Travaux Ruisseau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Verdier</a:t>
            </a:r>
          </a:p>
        </p:txBody>
      </p:sp>
    </p:spTree>
    <p:extLst>
      <p:ext uri="{BB962C8B-B14F-4D97-AF65-F5344CB8AC3E}">
        <p14:creationId xmlns:p14="http://schemas.microsoft.com/office/powerpoint/2010/main" val="311440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RAPPORT ACTIVITES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199073"/>
            <a:ext cx="10515600" cy="4977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Administratif</a:t>
            </a:r>
            <a:r>
              <a:rPr lang="fr-FR" sz="4000" dirty="0"/>
              <a:t> : </a:t>
            </a:r>
          </a:p>
          <a:p>
            <a:pPr marL="0" indent="0">
              <a:buNone/>
            </a:pPr>
            <a:r>
              <a:rPr lang="fr-FR" sz="3600" i="1" dirty="0"/>
              <a:t>4 réunions CA  - 1 réunion de bureau</a:t>
            </a:r>
          </a:p>
          <a:p>
            <a:pPr marL="0" indent="0">
              <a:buNone/>
            </a:pPr>
            <a:r>
              <a:rPr lang="fr-FR" sz="3600" i="1" dirty="0"/>
              <a:t>Réunions fédérales : AGO / réunion de secteur</a:t>
            </a:r>
          </a:p>
          <a:p>
            <a:pPr marL="0" indent="0">
              <a:buNone/>
            </a:pPr>
            <a:r>
              <a:rPr lang="fr-FR" sz="3600" i="1" dirty="0"/>
              <a:t>Participation au comité pilotage Natura 2000 + réserve de </a:t>
            </a:r>
            <a:r>
              <a:rPr lang="fr-FR" sz="3600" i="1" dirty="0" err="1"/>
              <a:t>Colleigne</a:t>
            </a:r>
            <a:endParaRPr lang="fr-FR" sz="3600" i="1" dirty="0"/>
          </a:p>
          <a:p>
            <a:pPr marL="0" indent="0">
              <a:buNone/>
            </a:pPr>
            <a:r>
              <a:rPr lang="fr-FR" sz="3600" i="1" dirty="0"/>
              <a:t>Participation aux rencontres communales Habitants-Association (Chalmazel et Sauvain)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10219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1529" y="184151"/>
            <a:ext cx="2306170" cy="2836955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Travaux Ruisseau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</a:t>
            </a:r>
            <a:b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Verdier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8A8BE4-BCFD-1F3F-BA15-8F2D43C79F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4"/>
          <a:stretch/>
        </p:blipFill>
        <p:spPr>
          <a:xfrm>
            <a:off x="5262281" y="3255852"/>
            <a:ext cx="6815417" cy="34945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D3403C-3D7B-4B24-177E-B07C217AC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523"/>
          <a:stretch/>
        </p:blipFill>
        <p:spPr>
          <a:xfrm>
            <a:off x="0" y="0"/>
            <a:ext cx="9144000" cy="4078942"/>
          </a:xfrm>
          <a:prstGeom prst="rect">
            <a:avLst/>
          </a:prstGeom>
          <a:ln w="34925" cmpd="sng">
            <a:solidFill>
              <a:schemeClr val="tx1"/>
            </a:solidFill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046117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168C1D-D932-1356-071A-B0B410AAD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71550"/>
            <a:ext cx="8445500" cy="59210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9F3DC8-B0AE-3D70-082F-C935C7F0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6179110"/>
          </a:xfrm>
        </p:spPr>
        <p:txBody>
          <a:bodyPr>
            <a:normAutofit/>
          </a:bodyPr>
          <a:lstStyle/>
          <a:p>
            <a:pPr algn="ctr"/>
            <a:r>
              <a:rPr lang="fr-FR" sz="6600" b="1" i="1" dirty="0">
                <a:solidFill>
                  <a:srgbClr val="990033"/>
                </a:solidFill>
              </a:rPr>
              <a:t>2023</a:t>
            </a:r>
            <a:br>
              <a:rPr lang="fr-FR" sz="6600" b="1" i="1" dirty="0">
                <a:solidFill>
                  <a:srgbClr val="990033"/>
                </a:solidFill>
              </a:rPr>
            </a:br>
            <a:br>
              <a:rPr lang="fr-FR" sz="6600" b="1" i="1" dirty="0">
                <a:solidFill>
                  <a:srgbClr val="990033"/>
                </a:solidFill>
              </a:rPr>
            </a:br>
            <a:br>
              <a:rPr lang="fr-FR" sz="6600" b="1" i="1" dirty="0">
                <a:solidFill>
                  <a:srgbClr val="990033"/>
                </a:solidFill>
              </a:rPr>
            </a:br>
            <a:br>
              <a:rPr lang="fr-FR" sz="6600" b="1" i="1" dirty="0">
                <a:solidFill>
                  <a:srgbClr val="990033"/>
                </a:solidFill>
              </a:rPr>
            </a:br>
            <a:r>
              <a:rPr lang="fr-FR" sz="6600" b="1" i="1" dirty="0">
                <a:solidFill>
                  <a:srgbClr val="990033"/>
                </a:solidFill>
              </a:rPr>
              <a:t>30ans de Gestion Patrimoniale</a:t>
            </a:r>
            <a:br>
              <a:rPr lang="fr-FR" sz="6600" b="1" i="1" dirty="0">
                <a:solidFill>
                  <a:srgbClr val="990033"/>
                </a:solidFill>
              </a:rPr>
            </a:br>
            <a:r>
              <a:rPr lang="fr-FR" sz="6600" b="1" i="1" dirty="0"/>
              <a:t>80ans de l’AAPPMA</a:t>
            </a:r>
          </a:p>
        </p:txBody>
      </p:sp>
    </p:spTree>
    <p:extLst>
      <p:ext uri="{BB962C8B-B14F-4D97-AF65-F5344CB8AC3E}">
        <p14:creationId xmlns:p14="http://schemas.microsoft.com/office/powerpoint/2010/main" val="36259471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168C1D-D932-1356-071A-B0B410AAD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165" y="936970"/>
            <a:ext cx="8445500" cy="592103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89F3DC8-B0AE-3D70-082F-C935C7F0E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713177"/>
          </a:xfrm>
        </p:spPr>
        <p:txBody>
          <a:bodyPr/>
          <a:lstStyle/>
          <a:p>
            <a:pPr algn="ctr"/>
            <a:endParaRPr lang="fr-FR" b="1" i="1" dirty="0">
              <a:solidFill>
                <a:srgbClr val="990033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950419-0CFC-A4B8-1521-BD1D9B9BB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771" y="400125"/>
            <a:ext cx="5607421" cy="552090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600" b="1" dirty="0"/>
              <a:t>Samedi 21 Octobre</a:t>
            </a:r>
          </a:p>
          <a:p>
            <a:pPr marL="0" indent="0" algn="ctr">
              <a:buNone/>
            </a:pPr>
            <a:r>
              <a:rPr lang="fr-FR" sz="3600" b="1" dirty="0">
                <a:solidFill>
                  <a:srgbClr val="990033"/>
                </a:solidFill>
              </a:rPr>
              <a:t>Salle des fêtes de Chalmazel</a:t>
            </a:r>
          </a:p>
          <a:p>
            <a:pPr marL="0" indent="0" algn="ctr">
              <a:buNone/>
            </a:pPr>
            <a:r>
              <a:rPr lang="fr-FR" sz="3600" b="1" dirty="0"/>
              <a:t>Au bord du Lignon</a:t>
            </a:r>
          </a:p>
          <a:p>
            <a:pPr marL="0" indent="0" algn="ctr">
              <a:buNone/>
            </a:pPr>
            <a:endParaRPr lang="fr-FR" sz="3600" b="1" dirty="0"/>
          </a:p>
          <a:p>
            <a:pPr marL="0" indent="0" algn="ctr">
              <a:buNone/>
            </a:pPr>
            <a:r>
              <a:rPr lang="fr-FR" sz="3600" b="1" dirty="0"/>
              <a:t>Conférence et Projections sur :</a:t>
            </a:r>
          </a:p>
          <a:p>
            <a:pPr algn="ctr">
              <a:buFontTx/>
              <a:buChar char="-"/>
            </a:pPr>
            <a:r>
              <a:rPr lang="fr-FR" sz="3600" b="1" dirty="0"/>
              <a:t>La truite fario</a:t>
            </a:r>
          </a:p>
          <a:p>
            <a:pPr algn="ctr">
              <a:buFontTx/>
              <a:buChar char="-"/>
            </a:pPr>
            <a:r>
              <a:rPr lang="fr-FR" sz="3600" b="1" dirty="0"/>
              <a:t>Le Lignon</a:t>
            </a:r>
          </a:p>
          <a:p>
            <a:pPr algn="ctr">
              <a:buFontTx/>
              <a:buChar char="-"/>
            </a:pPr>
            <a:endParaRPr lang="fr-FR" sz="3600" b="1" dirty="0"/>
          </a:p>
          <a:p>
            <a:pPr marL="0" indent="0" algn="ctr">
              <a:buNone/>
            </a:pPr>
            <a:r>
              <a:rPr lang="fr-FR" sz="3600" b="1" dirty="0"/>
              <a:t>Vin d’honneur</a:t>
            </a:r>
          </a:p>
        </p:txBody>
      </p:sp>
    </p:spTree>
    <p:extLst>
      <p:ext uri="{BB962C8B-B14F-4D97-AF65-F5344CB8AC3E}">
        <p14:creationId xmlns:p14="http://schemas.microsoft.com/office/powerpoint/2010/main" val="2848470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555" y="3326772"/>
            <a:ext cx="11182889" cy="497515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BUDGET PREVISIONNEL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33450"/>
            <a:ext cx="10402020" cy="5781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7733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33450"/>
            <a:ext cx="10402020" cy="5781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AC7BD2FF-FF97-466E-A32F-FB7C80AA5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001369"/>
              </p:ext>
            </p:extLst>
          </p:nvPr>
        </p:nvGraphicFramePr>
        <p:xfrm>
          <a:off x="139849" y="0"/>
          <a:ext cx="11881821" cy="6702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9">
                  <a:extLst>
                    <a:ext uri="{9D8B030D-6E8A-4147-A177-3AD203B41FA5}">
                      <a16:colId xmlns:a16="http://schemas.microsoft.com/office/drawing/2014/main" val="1592861195"/>
                    </a:ext>
                  </a:extLst>
                </a:gridCol>
                <a:gridCol w="1413713">
                  <a:extLst>
                    <a:ext uri="{9D8B030D-6E8A-4147-A177-3AD203B41FA5}">
                      <a16:colId xmlns:a16="http://schemas.microsoft.com/office/drawing/2014/main" val="776185255"/>
                    </a:ext>
                  </a:extLst>
                </a:gridCol>
                <a:gridCol w="2721697">
                  <a:extLst>
                    <a:ext uri="{9D8B030D-6E8A-4147-A177-3AD203B41FA5}">
                      <a16:colId xmlns:a16="http://schemas.microsoft.com/office/drawing/2014/main" val="2379201411"/>
                    </a:ext>
                  </a:extLst>
                </a:gridCol>
                <a:gridCol w="1215614">
                  <a:extLst>
                    <a:ext uri="{9D8B030D-6E8A-4147-A177-3AD203B41FA5}">
                      <a16:colId xmlns:a16="http://schemas.microsoft.com/office/drawing/2014/main" val="1149864796"/>
                    </a:ext>
                  </a:extLst>
                </a:gridCol>
                <a:gridCol w="4168588">
                  <a:extLst>
                    <a:ext uri="{9D8B030D-6E8A-4147-A177-3AD203B41FA5}">
                      <a16:colId xmlns:a16="http://schemas.microsoft.com/office/drawing/2014/main" val="2611871512"/>
                    </a:ext>
                  </a:extLst>
                </a:gridCol>
              </a:tblGrid>
              <a:tr h="306977">
                <a:tc gridSpan="2"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RECETTES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DEPENSES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111135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r>
                        <a:rPr lang="fr-FR" dirty="0"/>
                        <a:t>Cartes plan d’eau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5 000.00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Empoissonnement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3 976.80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fr-FR" sz="2000" i="1" dirty="0"/>
                        <a:t>TOTAL Plan d’eau</a:t>
                      </a:r>
                    </a:p>
                    <a:p>
                      <a:pPr algn="ctr"/>
                      <a:r>
                        <a:rPr lang="fr-FR" sz="2000" i="1" dirty="0"/>
                        <a:t>5 126.80</a:t>
                      </a:r>
                    </a:p>
                    <a:p>
                      <a:pPr algn="ctr"/>
                      <a:endParaRPr lang="fr-FR" sz="2000" i="1" dirty="0"/>
                    </a:p>
                    <a:p>
                      <a:pPr algn="ctr"/>
                      <a:r>
                        <a:rPr lang="fr-FR" sz="2000" i="1" dirty="0"/>
                        <a:t>Empoissonnement :</a:t>
                      </a:r>
                    </a:p>
                    <a:p>
                      <a:pPr algn="ctr"/>
                      <a:r>
                        <a:rPr lang="fr-FR" sz="2000" i="1" dirty="0"/>
                        <a:t>3976.80 si TVA à 20%</a:t>
                      </a:r>
                    </a:p>
                    <a:p>
                      <a:pPr algn="ctr"/>
                      <a:r>
                        <a:rPr lang="fr-FR" sz="2000" i="1" dirty="0"/>
                        <a:t>3496.30 si TVA à 5.5%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832433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Sauvain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3922482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Electricité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235405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pPr algn="r"/>
                      <a:endParaRPr lang="fr-FR" sz="1400" b="0" i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i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Impression cartes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398017"/>
                  </a:ext>
                </a:extLst>
              </a:tr>
              <a:tr h="332443">
                <a:tc>
                  <a:txBody>
                    <a:bodyPr/>
                    <a:lstStyle/>
                    <a:p>
                      <a:pPr algn="r"/>
                      <a:endParaRPr lang="fr-FR" sz="1400" b="0" i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i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Remise dépositaires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507312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pPr algn="r"/>
                      <a:endParaRPr lang="fr-FR" sz="1400" b="0" i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i="1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Entretien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920484"/>
                  </a:ext>
                </a:extLst>
              </a:tr>
              <a:tr h="370874">
                <a:tc>
                  <a:txBody>
                    <a:bodyPr/>
                    <a:lstStyle/>
                    <a:p>
                      <a:pPr algn="l"/>
                      <a:endParaRPr lang="fr-FR" sz="1800" b="0" i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800" b="0" i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Indemnités garderie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367073"/>
                  </a:ext>
                </a:extLst>
              </a:tr>
              <a:tr h="429280">
                <a:tc>
                  <a:txBody>
                    <a:bodyPr/>
                    <a:lstStyle/>
                    <a:p>
                      <a:r>
                        <a:rPr lang="fr-FR" dirty="0"/>
                        <a:t>Cotisations Fédérales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2 300.00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Assurance – Frais bancaires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160.00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674828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r>
                        <a:rPr lang="fr-FR" dirty="0"/>
                        <a:t>Subventions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5 885.13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Frais fonctionnement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800.00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/>
                        <a:t>Dont 500€ frais bénévoles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483843"/>
                  </a:ext>
                </a:extLst>
              </a:tr>
              <a:tr h="445438">
                <a:tc>
                  <a:txBody>
                    <a:bodyPr/>
                    <a:lstStyle/>
                    <a:p>
                      <a:pPr algn="r"/>
                      <a:r>
                        <a:rPr lang="fr-FR" sz="1600" b="0" i="1" dirty="0"/>
                        <a:t>Sauvain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/>
                        <a:t>100.00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Indemnités garderie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100.00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372177"/>
                  </a:ext>
                </a:extLst>
              </a:tr>
              <a:tr h="426206">
                <a:tc>
                  <a:txBody>
                    <a:bodyPr/>
                    <a:lstStyle/>
                    <a:p>
                      <a:pPr algn="r"/>
                      <a:r>
                        <a:rPr lang="fr-FR" sz="1600" b="0" i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FMD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/>
                        <a:t>200.00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Points relais Fédéral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158.33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83116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pPr algn="r"/>
                      <a:r>
                        <a:rPr lang="fr-FR" sz="1600" b="0" i="1" dirty="0"/>
                        <a:t>Autres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1" dirty="0"/>
                        <a:t>5 585.13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Animations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3 425.00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/>
                        <a:t>Dont 3000€ pour anniversaire 30ans gestion patrimoniale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836115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pPr algn="l"/>
                      <a:r>
                        <a:rPr lang="fr-FR" sz="1800" b="0" i="0" dirty="0"/>
                        <a:t>Animations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dirty="0"/>
                        <a:t>400.00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Communication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400.00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343714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r>
                        <a:rPr lang="fr-FR" sz="1800" i="0" dirty="0"/>
                        <a:t>Dons bénévoles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i="0" dirty="0"/>
                        <a:t>500.00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Matériels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700.00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/>
                        <a:t>Pour école de pêche rivière + matériel informatique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366002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pPr marL="0" marR="0" lvl="0" indent="0" algn="l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Intérêts bancaires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i="0" dirty="0"/>
                        <a:t>350.00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Travaux Rivière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3 565.00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/>
                        <a:t>Sagnat(2022) + Verdier + petits travaux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85667"/>
                  </a:ext>
                </a:extLst>
              </a:tr>
              <a:tr h="311133">
                <a:tc>
                  <a:txBody>
                    <a:bodyPr/>
                    <a:lstStyle/>
                    <a:p>
                      <a:endParaRPr lang="fr-FR" sz="2000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14 435.13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000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dirty="0"/>
                        <a:t>14 435.13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981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4425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COMMISSION CONTROLE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199" y="2628901"/>
            <a:ext cx="8229601" cy="2343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5400" dirty="0"/>
              <a:t>Eric PEGON</a:t>
            </a:r>
          </a:p>
          <a:p>
            <a:pPr marL="0" indent="0" algn="ctr">
              <a:buNone/>
            </a:pPr>
            <a:r>
              <a:rPr lang="fr-FR" sz="5400" dirty="0"/>
              <a:t>Jean-Philippe ANGELY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9403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2023 – REGLEMENT INTERIEUR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43" y="1238250"/>
            <a:ext cx="11785599" cy="5133975"/>
          </a:xfrm>
        </p:spPr>
        <p:txBody>
          <a:bodyPr>
            <a:normAutofit/>
          </a:bodyPr>
          <a:lstStyle/>
          <a:p>
            <a:r>
              <a:rPr lang="fr-FR" sz="3200" dirty="0"/>
              <a:t>La mise en réserve du Sagnat</a:t>
            </a:r>
          </a:p>
          <a:p>
            <a:pPr marL="0" indent="0">
              <a:buNone/>
            </a:pPr>
            <a:r>
              <a:rPr lang="fr-FR" sz="3200" dirty="0">
                <a:solidFill>
                  <a:srgbClr val="660033"/>
                </a:solidFill>
              </a:rPr>
              <a:t>	</a:t>
            </a:r>
            <a:r>
              <a:rPr lang="fr-FR" sz="3200" i="1" dirty="0">
                <a:solidFill>
                  <a:srgbClr val="660033"/>
                </a:solidFill>
              </a:rPr>
              <a:t>permettre aux travaux de porter leurs fruits plus rapidement</a:t>
            </a:r>
          </a:p>
          <a:p>
            <a:pPr marL="0" indent="0">
              <a:buNone/>
            </a:pPr>
            <a:r>
              <a:rPr lang="fr-FR" sz="3200" i="1" dirty="0">
                <a:solidFill>
                  <a:srgbClr val="660033"/>
                </a:solidFill>
              </a:rPr>
              <a:t>	préserver les écrevisses à pieds blancs</a:t>
            </a:r>
            <a:r>
              <a:rPr lang="fr-FR" sz="3200" dirty="0">
                <a:solidFill>
                  <a:srgbClr val="660033"/>
                </a:solidFill>
              </a:rPr>
              <a:t>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6072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>
            <a:extLst>
              <a:ext uri="{FF2B5EF4-FFF2-40B4-BE49-F238E27FC236}">
                <a16:creationId xmlns:a16="http://schemas.microsoft.com/office/drawing/2014/main" id="{09F34A76-0638-112F-B314-DB3E171F0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88399"/>
              </p:ext>
            </p:extLst>
          </p:nvPr>
        </p:nvGraphicFramePr>
        <p:xfrm>
          <a:off x="469900" y="57150"/>
          <a:ext cx="9799638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9793194" imgH="6854715" progId="Word.Document.12">
                  <p:embed/>
                </p:oleObj>
              </mc:Choice>
              <mc:Fallback>
                <p:oleObj name="Document" r:id="rId2" imgW="9793194" imgH="6854715" progId="Word.Document.12">
                  <p:embed/>
                  <p:pic>
                    <p:nvPicPr>
                      <p:cNvPr id="7" name="Objet 6">
                        <a:extLst>
                          <a:ext uri="{FF2B5EF4-FFF2-40B4-BE49-F238E27FC236}">
                            <a16:creationId xmlns:a16="http://schemas.microsoft.com/office/drawing/2014/main" id="{6CBA7217-FC68-4EBD-A2D0-E551D73BEA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9900" y="57150"/>
                        <a:ext cx="9799638" cy="685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>
            <a:extLst>
              <a:ext uri="{FF2B5EF4-FFF2-40B4-BE49-F238E27FC236}">
                <a16:creationId xmlns:a16="http://schemas.microsoft.com/office/drawing/2014/main" id="{D17A667D-25E1-48D1-946B-19EDBC781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368718"/>
              </p:ext>
            </p:extLst>
          </p:nvPr>
        </p:nvGraphicFramePr>
        <p:xfrm>
          <a:off x="5168480" y="195173"/>
          <a:ext cx="9718675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9793194" imgH="6076238" progId="Word.Document.12">
                  <p:embed/>
                </p:oleObj>
              </mc:Choice>
              <mc:Fallback>
                <p:oleObj name="Document" r:id="rId4" imgW="9793194" imgH="6076238" progId="Word.Document.12">
                  <p:embed/>
                  <p:pic>
                    <p:nvPicPr>
                      <p:cNvPr id="5" name="Objet 4">
                        <a:extLst>
                          <a:ext uri="{FF2B5EF4-FFF2-40B4-BE49-F238E27FC236}">
                            <a16:creationId xmlns:a16="http://schemas.microsoft.com/office/drawing/2014/main" id="{D17A667D-25E1-48D1-946B-19EDBC7816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68480" y="195173"/>
                        <a:ext cx="9718675" cy="601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5417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42875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PERSPECTIVES - Rappel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933450"/>
            <a:ext cx="11940539" cy="5781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CF41D107-EAC0-60DC-9348-25F2D8CB76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193279"/>
              </p:ext>
            </p:extLst>
          </p:nvPr>
        </p:nvGraphicFramePr>
        <p:xfrm>
          <a:off x="267927" y="804054"/>
          <a:ext cx="11809772" cy="6147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1320">
                  <a:extLst>
                    <a:ext uri="{9D8B030D-6E8A-4147-A177-3AD203B41FA5}">
                      <a16:colId xmlns:a16="http://schemas.microsoft.com/office/drawing/2014/main" val="2754720505"/>
                    </a:ext>
                  </a:extLst>
                </a:gridCol>
                <a:gridCol w="2310534">
                  <a:extLst>
                    <a:ext uri="{9D8B030D-6E8A-4147-A177-3AD203B41FA5}">
                      <a16:colId xmlns:a16="http://schemas.microsoft.com/office/drawing/2014/main" val="617489071"/>
                    </a:ext>
                  </a:extLst>
                </a:gridCol>
                <a:gridCol w="936357">
                  <a:extLst>
                    <a:ext uri="{9D8B030D-6E8A-4147-A177-3AD203B41FA5}">
                      <a16:colId xmlns:a16="http://schemas.microsoft.com/office/drawing/2014/main" val="2474603373"/>
                    </a:ext>
                  </a:extLst>
                </a:gridCol>
                <a:gridCol w="1463763">
                  <a:extLst>
                    <a:ext uri="{9D8B030D-6E8A-4147-A177-3AD203B41FA5}">
                      <a16:colId xmlns:a16="http://schemas.microsoft.com/office/drawing/2014/main" val="1455883764"/>
                    </a:ext>
                  </a:extLst>
                </a:gridCol>
                <a:gridCol w="1357307">
                  <a:extLst>
                    <a:ext uri="{9D8B030D-6E8A-4147-A177-3AD203B41FA5}">
                      <a16:colId xmlns:a16="http://schemas.microsoft.com/office/drawing/2014/main" val="1901269072"/>
                    </a:ext>
                  </a:extLst>
                </a:gridCol>
                <a:gridCol w="1357307">
                  <a:extLst>
                    <a:ext uri="{9D8B030D-6E8A-4147-A177-3AD203B41FA5}">
                      <a16:colId xmlns:a16="http://schemas.microsoft.com/office/drawing/2014/main" val="3062492544"/>
                    </a:ext>
                  </a:extLst>
                </a:gridCol>
                <a:gridCol w="1218504">
                  <a:extLst>
                    <a:ext uri="{9D8B030D-6E8A-4147-A177-3AD203B41FA5}">
                      <a16:colId xmlns:a16="http://schemas.microsoft.com/office/drawing/2014/main" val="3723872851"/>
                    </a:ext>
                  </a:extLst>
                </a:gridCol>
                <a:gridCol w="1294680">
                  <a:extLst>
                    <a:ext uri="{9D8B030D-6E8A-4147-A177-3AD203B41FA5}">
                      <a16:colId xmlns:a16="http://schemas.microsoft.com/office/drawing/2014/main" val="1323818785"/>
                    </a:ext>
                  </a:extLst>
                </a:gridCol>
              </a:tblGrid>
              <a:tr h="615172">
                <a:tc>
                  <a:txBody>
                    <a:bodyPr/>
                    <a:lstStyle/>
                    <a:p>
                      <a:r>
                        <a:rPr lang="fr-FR" dirty="0"/>
                        <a:t>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Année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Cout 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AAPPMA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CD42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AURA</a:t>
                      </a:r>
                    </a:p>
                    <a:p>
                      <a:pPr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Autre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873391"/>
                  </a:ext>
                </a:extLst>
              </a:tr>
              <a:tr h="615172">
                <a:tc>
                  <a:txBody>
                    <a:bodyPr/>
                    <a:lstStyle/>
                    <a:p>
                      <a:r>
                        <a:rPr lang="fr-FR" dirty="0"/>
                        <a:t>Vidange curage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 dirty="0"/>
                        <a:t>Plan d’eau des Champas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12 300.00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12 300.00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864093"/>
                  </a:ext>
                </a:extLst>
              </a:tr>
              <a:tr h="615172">
                <a:tc>
                  <a:txBody>
                    <a:bodyPr/>
                    <a:lstStyle/>
                    <a:p>
                      <a:r>
                        <a:rPr lang="fr-FR" dirty="0"/>
                        <a:t>Renaturation + Mise en défend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 dirty="0" err="1"/>
                        <a:t>Payonnet</a:t>
                      </a:r>
                      <a:endParaRPr lang="fr-F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34 113.08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3 594.50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9 752.93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/>
                        <a:t>10 492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/>
                        <a:t>10 273.65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374974"/>
                  </a:ext>
                </a:extLst>
              </a:tr>
              <a:tr h="433311">
                <a:tc>
                  <a:txBody>
                    <a:bodyPr/>
                    <a:lstStyle/>
                    <a:p>
                      <a:r>
                        <a:rPr lang="fr-FR" dirty="0"/>
                        <a:t>Mise en défend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 dirty="0" err="1"/>
                        <a:t>Essende</a:t>
                      </a:r>
                      <a:endParaRPr lang="fr-F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25 336.00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1 141.50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10 000.00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/>
                        <a:t>8 994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/>
                        <a:t>5 200.50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0555787"/>
                  </a:ext>
                </a:extLst>
              </a:tr>
              <a:tr h="456946">
                <a:tc>
                  <a:txBody>
                    <a:bodyPr/>
                    <a:lstStyle/>
                    <a:p>
                      <a:r>
                        <a:rPr lang="fr-FR" dirty="0"/>
                        <a:t>Mise en défend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 dirty="0"/>
                        <a:t>Sagnat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31 749.00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1 215.00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10 000.00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reste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363336"/>
                  </a:ext>
                </a:extLst>
              </a:tr>
              <a:tr h="561235">
                <a:tc>
                  <a:txBody>
                    <a:bodyPr/>
                    <a:lstStyle/>
                    <a:p>
                      <a:r>
                        <a:rPr lang="fr-FR" dirty="0"/>
                        <a:t>Panneaux Infos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 dirty="0" err="1"/>
                        <a:t>Ecotay</a:t>
                      </a:r>
                      <a:r>
                        <a:rPr lang="fr-FR" sz="1600" i="1" dirty="0"/>
                        <a:t>/Chalmazel/Champas/Moulin des Massons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2 200.00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283.44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/>
                        <a:t>1916.56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669780"/>
                  </a:ext>
                </a:extLst>
              </a:tr>
              <a:tr h="371256">
                <a:tc>
                  <a:txBody>
                    <a:bodyPr/>
                    <a:lstStyle/>
                    <a:p>
                      <a:r>
                        <a:rPr lang="fr-FR" dirty="0"/>
                        <a:t>Compléments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 dirty="0" err="1"/>
                        <a:t>Payonnet</a:t>
                      </a:r>
                      <a:endParaRPr lang="fr-FR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656.29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456.29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endParaRPr lang="fr-F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353133"/>
                  </a:ext>
                </a:extLst>
              </a:tr>
              <a:tr h="371256">
                <a:tc>
                  <a:txBody>
                    <a:bodyPr/>
                    <a:lstStyle/>
                    <a:p>
                      <a:r>
                        <a:rPr lang="fr-FR" dirty="0"/>
                        <a:t>Aménagement + Mise en défend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i="1" dirty="0"/>
                        <a:t>Verdier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10 000.00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2 200.00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marR="0" lvl="0" indent="0" algn="ctr" defTabSz="9144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3 à 5 000</a:t>
                      </a:r>
                    </a:p>
                    <a:p>
                      <a:pPr marL="108000" algn="ctr"/>
                      <a:endParaRPr lang="fr-FR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>
                          <a:solidFill>
                            <a:srgbClr val="C00000"/>
                          </a:solidFill>
                        </a:rPr>
                        <a:t>2 800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716244"/>
                  </a:ext>
                </a:extLst>
              </a:tr>
              <a:tr h="40599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i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b="1" dirty="0"/>
                        <a:t>116 354.37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b="1" dirty="0"/>
                        <a:t>21 190.73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/>
                      <a:endParaRPr lang="fr-FR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398671"/>
                  </a:ext>
                </a:extLst>
              </a:tr>
              <a:tr h="409677">
                <a:tc>
                  <a:txBody>
                    <a:bodyPr/>
                    <a:lstStyle/>
                    <a:p>
                      <a:r>
                        <a:rPr lang="fr-FR" dirty="0"/>
                        <a:t>Subvention FDVA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8000" algn="ctr"/>
                      <a:r>
                        <a:rPr lang="fr-FR" dirty="0"/>
                        <a:t>1 500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934036"/>
                  </a:ext>
                </a:extLst>
              </a:tr>
              <a:tr h="393918">
                <a:tc>
                  <a:txBody>
                    <a:bodyPr/>
                    <a:lstStyle/>
                    <a:p>
                      <a:r>
                        <a:rPr lang="fr-FR" dirty="0"/>
                        <a:t>Subvention CD42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2019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r>
                        <a:rPr lang="fr-FR" dirty="0"/>
                        <a:t>900.00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r"/>
                      <a:endParaRPr lang="fr-FR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ctr"/>
                      <a:endParaRPr lang="fr-FR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621859"/>
                  </a:ext>
                </a:extLst>
              </a:tr>
              <a:tr h="561235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b="1" dirty="0"/>
                        <a:t>18 790.73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9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418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42875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990033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PERSPECTIVES – PROJET ASSOCIATIF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933450"/>
            <a:ext cx="11239501" cy="5781675"/>
          </a:xfrm>
        </p:spPr>
        <p:txBody>
          <a:bodyPr>
            <a:normAutofit/>
          </a:bodyPr>
          <a:lstStyle/>
          <a:p>
            <a:r>
              <a:rPr lang="fr-FR" b="1" u="sng" dirty="0"/>
              <a:t>Gestion piscicole</a:t>
            </a:r>
            <a:r>
              <a:rPr lang="fr-FR" dirty="0"/>
              <a:t> :</a:t>
            </a:r>
          </a:p>
          <a:p>
            <a:pPr lvl="1"/>
            <a:r>
              <a:rPr lang="fr-FR" dirty="0">
                <a:solidFill>
                  <a:srgbClr val="990033"/>
                </a:solidFill>
              </a:rPr>
              <a:t>Gestion patrimoniale : </a:t>
            </a:r>
          </a:p>
          <a:p>
            <a:pPr lvl="2"/>
            <a:r>
              <a:rPr lang="fr-FR" dirty="0">
                <a:solidFill>
                  <a:srgbClr val="990033"/>
                </a:solidFill>
              </a:rPr>
              <a:t>pérenniser nos 30ans de gestion</a:t>
            </a:r>
          </a:p>
          <a:p>
            <a:pPr lvl="2"/>
            <a:r>
              <a:rPr lang="fr-FR" dirty="0">
                <a:solidFill>
                  <a:srgbClr val="990033"/>
                </a:solidFill>
              </a:rPr>
              <a:t>La faire reconnaître</a:t>
            </a:r>
            <a:endParaRPr lang="fr-FR" dirty="0"/>
          </a:p>
          <a:p>
            <a:pPr lvl="1"/>
            <a:r>
              <a:rPr lang="fr-FR" dirty="0"/>
              <a:t>Droits de pêche : maintenir notre couverture</a:t>
            </a:r>
          </a:p>
          <a:p>
            <a:endParaRPr lang="fr-FR" b="1" u="sng" dirty="0"/>
          </a:p>
          <a:p>
            <a:r>
              <a:rPr lang="fr-FR" b="1" u="sng" dirty="0"/>
              <a:t>Les Champas :</a:t>
            </a:r>
          </a:p>
          <a:p>
            <a:pPr lvl="1"/>
            <a:r>
              <a:rPr lang="fr-FR" dirty="0">
                <a:solidFill>
                  <a:srgbClr val="990033"/>
                </a:solidFill>
              </a:rPr>
              <a:t>Lui redonner une seconde jeunesse</a:t>
            </a:r>
          </a:p>
          <a:p>
            <a:pPr lvl="2"/>
            <a:r>
              <a:rPr lang="fr-FR" i="1" dirty="0"/>
              <a:t>Améliorer l’accueil sur site – fréquentation hors pêche : barbecue, tables de pique-nique, aire de jeux pour enfants, sentier pédagogique </a:t>
            </a:r>
          </a:p>
          <a:p>
            <a:pPr lvl="2"/>
            <a:r>
              <a:rPr lang="fr-FR" i="1" dirty="0"/>
              <a:t>Préserver la qualité du lieu</a:t>
            </a:r>
          </a:p>
          <a:p>
            <a:pPr lvl="1"/>
            <a:r>
              <a:rPr lang="fr-FR" dirty="0">
                <a:solidFill>
                  <a:srgbClr val="990033"/>
                </a:solidFill>
              </a:rPr>
              <a:t>Problème estival : oxygénateur ?</a:t>
            </a:r>
          </a:p>
          <a:p>
            <a:pPr lvl="1"/>
            <a:r>
              <a:rPr lang="fr-FR" dirty="0"/>
              <a:t>A travailler avec la commune de Sauvain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55404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– LES CHAMPAS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79" y="1040135"/>
            <a:ext cx="11378242" cy="5452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5400" dirty="0"/>
              <a:t>7 lâchers réalisés sur les 9 prévus</a:t>
            </a:r>
          </a:p>
          <a:p>
            <a:pPr marL="0" indent="0">
              <a:buNone/>
            </a:pPr>
            <a:r>
              <a:rPr lang="fr-FR" sz="5400" dirty="0"/>
              <a:t>Un plan d’eau tout vert …</a:t>
            </a:r>
          </a:p>
          <a:p>
            <a:pPr marL="0" indent="0">
              <a:buNone/>
            </a:pPr>
            <a:r>
              <a:rPr lang="fr-FR" sz="5400" dirty="0"/>
              <a:t>Une fin de saison tronquée</a:t>
            </a:r>
          </a:p>
          <a:p>
            <a:pPr marL="0" indent="0">
              <a:buNone/>
            </a:pPr>
            <a:endParaRPr lang="fr-FR" sz="5400" dirty="0"/>
          </a:p>
          <a:p>
            <a:pPr marL="0" indent="0">
              <a:buNone/>
            </a:pPr>
            <a:r>
              <a:rPr lang="fr-FR" sz="5400" dirty="0"/>
              <a:t>Et des questions pour l’avenir !</a:t>
            </a:r>
          </a:p>
          <a:p>
            <a:pPr marL="0" indent="0">
              <a:buNone/>
            </a:pPr>
            <a:endParaRPr lang="fr-FR" sz="5400" dirty="0"/>
          </a:p>
          <a:p>
            <a:pPr marL="0" indent="0">
              <a:buNone/>
            </a:pPr>
            <a:endParaRPr lang="fr-FR" sz="54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8667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142875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PERSPECTIVES – PROJET ASSOCIATIF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1389529"/>
            <a:ext cx="11719111" cy="5325596"/>
          </a:xfrm>
        </p:spPr>
        <p:txBody>
          <a:bodyPr>
            <a:normAutofit/>
          </a:bodyPr>
          <a:lstStyle/>
          <a:p>
            <a:r>
              <a:rPr lang="fr-FR" sz="4400" b="1" u="sng" dirty="0"/>
              <a:t>Vie associative</a:t>
            </a:r>
            <a:r>
              <a:rPr lang="fr-FR" sz="4400" dirty="0"/>
              <a:t>:</a:t>
            </a:r>
          </a:p>
          <a:p>
            <a:pPr lvl="1"/>
            <a:r>
              <a:rPr lang="fr-FR" sz="3600" dirty="0"/>
              <a:t>Développer les échanges et les actions avec d’autres associations et acteurs du territoire, </a:t>
            </a:r>
          </a:p>
          <a:p>
            <a:pPr lvl="1"/>
            <a:r>
              <a:rPr lang="fr-FR" sz="3600" dirty="0"/>
              <a:t>Pérenniser notre action vers les jeunes pêcheurs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07089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PERSPECTIVES – PROJET ASSOCIATIF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121435"/>
            <a:ext cx="11772899" cy="5371439"/>
          </a:xfrm>
        </p:spPr>
        <p:txBody>
          <a:bodyPr>
            <a:normAutofit lnSpcReduction="10000"/>
          </a:bodyPr>
          <a:lstStyle/>
          <a:p>
            <a:r>
              <a:rPr lang="fr-FR" b="1" u="sng" dirty="0"/>
              <a:t>Actions sur le milieu</a:t>
            </a:r>
          </a:p>
          <a:p>
            <a:pPr lvl="1"/>
            <a:r>
              <a:rPr lang="fr-FR" sz="3200" dirty="0"/>
              <a:t>2ème programme d’actions sur les ruisseaux « pépinières » – </a:t>
            </a:r>
            <a:r>
              <a:rPr lang="fr-FR" sz="3200" dirty="0">
                <a:solidFill>
                  <a:srgbClr val="C00000"/>
                </a:solidFill>
              </a:rPr>
              <a:t>à finaliser en 2023</a:t>
            </a:r>
          </a:p>
          <a:p>
            <a:pPr lvl="2"/>
            <a:r>
              <a:rPr lang="fr-FR" sz="2800" dirty="0"/>
              <a:t>Renaturation : remise d’un ruisseau dans son lit naturel </a:t>
            </a:r>
            <a:r>
              <a:rPr lang="fr-FR" sz="2800" i="1" dirty="0"/>
              <a:t>(exemple du </a:t>
            </a:r>
            <a:r>
              <a:rPr lang="fr-FR" sz="2800" i="1" dirty="0" err="1"/>
              <a:t>Payonnet</a:t>
            </a:r>
            <a:r>
              <a:rPr lang="fr-FR" sz="2800" i="1" dirty="0"/>
              <a:t>)</a:t>
            </a:r>
          </a:p>
          <a:p>
            <a:pPr lvl="2"/>
            <a:r>
              <a:rPr lang="fr-FR" sz="2800" dirty="0"/>
              <a:t>Mise en défend avec abreuvoir, passages à gué, …</a:t>
            </a:r>
          </a:p>
          <a:p>
            <a:pPr lvl="1"/>
            <a:endParaRPr lang="fr-FR" dirty="0"/>
          </a:p>
          <a:p>
            <a:pPr lvl="1"/>
            <a:r>
              <a:rPr lang="fr-FR" sz="3200" dirty="0"/>
              <a:t>Préservation zones humides</a:t>
            </a:r>
          </a:p>
          <a:p>
            <a:pPr marL="914411" lvl="2" indent="0">
              <a:buNone/>
            </a:pPr>
            <a:endParaRPr lang="fr-FR" dirty="0"/>
          </a:p>
          <a:p>
            <a:pPr lvl="1"/>
            <a:r>
              <a:rPr lang="fr-FR" sz="3200" dirty="0"/>
              <a:t>Lutte contre les invasifs : </a:t>
            </a:r>
          </a:p>
          <a:p>
            <a:pPr lvl="2"/>
            <a:r>
              <a:rPr lang="fr-FR" sz="2800" dirty="0"/>
              <a:t>Écrevisse californienne</a:t>
            </a:r>
          </a:p>
          <a:p>
            <a:pPr lvl="2"/>
            <a:r>
              <a:rPr lang="fr-FR" sz="2800" dirty="0"/>
              <a:t>Réintroduction de la patte blanche sur certains ruisseaux  </a:t>
            </a:r>
            <a:r>
              <a:rPr lang="fr-FR" sz="2800" i="1" dirty="0"/>
              <a:t>(programme fédéral en cours d’élaboration)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8973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PERSPECTIVES – PROJET ASSOCIATIF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85" y="1121435"/>
            <a:ext cx="11772899" cy="5371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u="sng" dirty="0"/>
              <a:t>Autres actions :</a:t>
            </a:r>
          </a:p>
          <a:p>
            <a:r>
              <a:rPr lang="fr-FR" sz="2400" dirty="0"/>
              <a:t>Formation des bénévoles aux travaux sur les cours d’eau (mise en défend, reprise de berges, administratif…)</a:t>
            </a:r>
          </a:p>
          <a:p>
            <a:r>
              <a:rPr lang="fr-FR" sz="2400" dirty="0"/>
              <a:t>Maîtrise foncière : </a:t>
            </a:r>
          </a:p>
          <a:p>
            <a:pPr lvl="1"/>
            <a:r>
              <a:rPr lang="fr-FR" sz="2000" dirty="0"/>
              <a:t>Acquisition de parcelles en bordure de cours d’eau, en zones humides</a:t>
            </a:r>
          </a:p>
          <a:p>
            <a:pPr lvl="1"/>
            <a:r>
              <a:rPr lang="fr-FR" sz="2000" dirty="0"/>
              <a:t>Zone sans enjeu forestier ou agricole</a:t>
            </a:r>
          </a:p>
          <a:p>
            <a:r>
              <a:rPr lang="fr-FR" sz="2400" dirty="0"/>
              <a:t>Recherche de nouvelles sources de financement : mécénat, participatif</a:t>
            </a:r>
          </a:p>
          <a:p>
            <a:pPr lvl="1"/>
            <a:r>
              <a:rPr lang="fr-FR" sz="2000" dirty="0"/>
              <a:t>Cotisations en berne</a:t>
            </a:r>
          </a:p>
          <a:p>
            <a:pPr lvl="1"/>
            <a:r>
              <a:rPr lang="fr-FR" sz="2000" dirty="0"/>
              <a:t>Soutien fédéral sera moins important</a:t>
            </a:r>
          </a:p>
        </p:txBody>
      </p:sp>
    </p:spTree>
    <p:extLst>
      <p:ext uri="{BB962C8B-B14F-4D97-AF65-F5344CB8AC3E}">
        <p14:creationId xmlns:p14="http://schemas.microsoft.com/office/powerpoint/2010/main" val="2243206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INFOS DIVERSES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73174"/>
            <a:ext cx="10959351" cy="5219700"/>
          </a:xfrm>
        </p:spPr>
        <p:txBody>
          <a:bodyPr>
            <a:normAutofit/>
          </a:bodyPr>
          <a:lstStyle/>
          <a:p>
            <a:r>
              <a:rPr lang="fr-FR" sz="4000" b="1" u="sng" dirty="0"/>
              <a:t>Réglementation</a:t>
            </a:r>
            <a:r>
              <a:rPr lang="fr-FR" sz="4000" dirty="0"/>
              <a:t> :</a:t>
            </a:r>
          </a:p>
          <a:p>
            <a:pPr lvl="1"/>
            <a:r>
              <a:rPr lang="fr-FR" sz="4000" dirty="0"/>
              <a:t>Parcours No-Kill de Chalmazel : 1 seul hameçon</a:t>
            </a:r>
          </a:p>
          <a:p>
            <a:endParaRPr lang="fr-FR" sz="4000" b="1" u="sng" dirty="0"/>
          </a:p>
          <a:p>
            <a:r>
              <a:rPr lang="fr-FR" sz="4000" b="1" u="sng" dirty="0"/>
              <a:t>Infos fédérales :</a:t>
            </a:r>
          </a:p>
          <a:p>
            <a:pPr lvl="1"/>
            <a:r>
              <a:rPr lang="fr-FR" sz="3600" b="1" dirty="0"/>
              <a:t>Nouveau Directeur (salarié) – </a:t>
            </a:r>
            <a:r>
              <a:rPr lang="fr-FR" sz="3600" b="1" dirty="0">
                <a:solidFill>
                  <a:srgbClr val="C00000"/>
                </a:solidFill>
              </a:rPr>
              <a:t>Vincent Garnier</a:t>
            </a:r>
          </a:p>
          <a:p>
            <a:pPr lvl="1"/>
            <a:r>
              <a:rPr lang="fr-FR" sz="3600" b="1" dirty="0"/>
              <a:t>Inauguration Maison de la Pêche et de la Nature </a:t>
            </a:r>
            <a:r>
              <a:rPr lang="fr-FR" sz="3600" dirty="0"/>
              <a:t>(Etang David à St-Just </a:t>
            </a:r>
            <a:r>
              <a:rPr lang="fr-FR" sz="3600"/>
              <a:t>St-Rambert) en Mai</a:t>
            </a:r>
            <a:endParaRPr lang="fr-FR" sz="3600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2422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INFOS DIVERSES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73174"/>
            <a:ext cx="10959351" cy="5219700"/>
          </a:xfrm>
        </p:spPr>
        <p:txBody>
          <a:bodyPr>
            <a:normAutofit/>
          </a:bodyPr>
          <a:lstStyle/>
          <a:p>
            <a:r>
              <a:rPr lang="fr-FR" sz="4000" b="1" u="sng" dirty="0"/>
              <a:t>Questions ?</a:t>
            </a:r>
            <a:r>
              <a:rPr lang="fr-FR" sz="4000" dirty="0"/>
              <a:t>:</a:t>
            </a:r>
          </a:p>
          <a:p>
            <a:pPr marL="0" indent="0">
              <a:buNone/>
            </a:pPr>
            <a:endParaRPr lang="fr-FR" sz="4000" b="1" u="sng" dirty="0"/>
          </a:p>
          <a:p>
            <a:r>
              <a:rPr lang="fr-FR" sz="4000" b="1" u="sng" dirty="0"/>
              <a:t>Paroles aux invités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9764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23" y="500332"/>
            <a:ext cx="11740551" cy="59925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u="sng" dirty="0"/>
              <a:t>AGO 2024 </a:t>
            </a:r>
            <a:r>
              <a:rPr lang="fr-FR" sz="6000" dirty="0"/>
              <a:t>:</a:t>
            </a:r>
          </a:p>
          <a:p>
            <a:pPr marL="457205" lvl="1" indent="0" algn="ctr">
              <a:buNone/>
            </a:pPr>
            <a:r>
              <a:rPr lang="fr-FR" sz="6000" i="1" dirty="0">
                <a:solidFill>
                  <a:srgbClr val="990033"/>
                </a:solidFill>
              </a:rPr>
              <a:t>à </a:t>
            </a:r>
            <a:r>
              <a:rPr lang="fr-FR" sz="6000" i="1" dirty="0" err="1">
                <a:solidFill>
                  <a:srgbClr val="990033"/>
                </a:solidFill>
              </a:rPr>
              <a:t>Ecotay</a:t>
            </a:r>
            <a:r>
              <a:rPr lang="fr-FR" sz="6000" i="1" dirty="0">
                <a:solidFill>
                  <a:srgbClr val="990033"/>
                </a:solidFill>
              </a:rPr>
              <a:t> l’</a:t>
            </a:r>
            <a:r>
              <a:rPr lang="fr-FR" sz="6000" i="1" dirty="0" err="1">
                <a:solidFill>
                  <a:srgbClr val="990033"/>
                </a:solidFill>
              </a:rPr>
              <a:t>Olme</a:t>
            </a:r>
            <a:endParaRPr lang="fr-FR" sz="6000" i="1" dirty="0">
              <a:solidFill>
                <a:srgbClr val="990033"/>
              </a:solidFill>
            </a:endParaRPr>
          </a:p>
          <a:p>
            <a:pPr lvl="1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fr-FR" sz="4000" dirty="0"/>
              <a:t>Régularisation du Conseil d’Administration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4000" dirty="0"/>
              <a:t>Présentation nouveau programme d’actions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7363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A5C13B0-0A64-02AE-C693-3474C16E2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02" y="1363819"/>
            <a:ext cx="7050656" cy="52879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– LES CHAMPAS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9" y="1961073"/>
            <a:ext cx="4173832" cy="3695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Quelques uns en ont quand même profité</a:t>
            </a:r>
            <a:endParaRPr lang="fr-FR" sz="3200" dirty="0"/>
          </a:p>
          <a:p>
            <a:pPr marL="0" indent="0">
              <a:buNone/>
            </a:pPr>
            <a:endParaRPr lang="fr-FR" sz="3200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1953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2022 - ANIMATIONS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9" y="1199072"/>
            <a:ext cx="11378242" cy="5452739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Mai – Candidature Trophée Les Mercis-TL7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juin – Journée scolaire aux Champas </a:t>
            </a:r>
            <a:r>
              <a:rPr lang="fr-F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Ecole de </a:t>
            </a:r>
            <a:r>
              <a:rPr lang="fr-FR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Chatelneuf</a:t>
            </a:r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Animatrice du CILDEA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Juin – Fête du Moulin des Massons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Juillet – Inauguration panneau info </a:t>
            </a:r>
            <a:r>
              <a:rPr lang="fr-FR" sz="4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Ecotay</a:t>
            </a: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l’</a:t>
            </a:r>
            <a:r>
              <a:rPr lang="fr-FR" sz="40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Olme</a:t>
            </a:r>
            <a:endParaRPr lang="fr-FR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fr-FR" sz="4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Été - Cycle Initiation pêche en rivière </a:t>
            </a:r>
            <a:r>
              <a:rPr lang="fr-FR" sz="4000" dirty="0"/>
              <a:t>: </a:t>
            </a:r>
            <a:r>
              <a:rPr lang="fr-FR" dirty="0"/>
              <a:t>6 séances  en Juillet / Aout - 6 jeunes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689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7498DE-DB90-2964-4E74-D8E2D09BB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– INITIATION PECHE</a:t>
            </a:r>
          </a:p>
        </p:txBody>
      </p:sp>
    </p:spTree>
    <p:extLst>
      <p:ext uri="{BB962C8B-B14F-4D97-AF65-F5344CB8AC3E}">
        <p14:creationId xmlns:p14="http://schemas.microsoft.com/office/powerpoint/2010/main" val="161742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532937-B007-44CB-B81D-C5034D04B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6"/>
            <a:ext cx="10515600" cy="756309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 – AUTRES ACTIONS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125780-FDCC-4202-AB3F-0E982DAE4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309" y="1199072"/>
            <a:ext cx="4756031" cy="54527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3200" dirty="0"/>
              <a:t>Entretien du plan d’eau, </a:t>
            </a:r>
          </a:p>
          <a:p>
            <a:pPr marL="0" indent="0">
              <a:buNone/>
            </a:pPr>
            <a:r>
              <a:rPr lang="fr-FR" sz="3200" dirty="0"/>
              <a:t>Atelier montage mouche </a:t>
            </a:r>
            <a:r>
              <a:rPr lang="fr-FR" sz="2400" i="1" dirty="0"/>
              <a:t>animé par Yannick</a:t>
            </a:r>
            <a:r>
              <a:rPr lang="fr-FR" sz="3200" dirty="0"/>
              <a:t>,</a:t>
            </a:r>
          </a:p>
          <a:p>
            <a:pPr marL="0" indent="0">
              <a:buNone/>
            </a:pPr>
            <a:r>
              <a:rPr lang="fr-FR" sz="3200" dirty="0"/>
              <a:t>Pose de 3 panneaux d’informations</a:t>
            </a:r>
          </a:p>
          <a:p>
            <a:pPr lvl="1"/>
            <a:r>
              <a:rPr lang="fr-FR" sz="3200" dirty="0"/>
              <a:t>Les Champas</a:t>
            </a:r>
          </a:p>
          <a:p>
            <a:pPr lvl="1"/>
            <a:r>
              <a:rPr lang="fr-FR" sz="3200" dirty="0"/>
              <a:t>Aire de pique-nique Chalmazel</a:t>
            </a:r>
          </a:p>
          <a:p>
            <a:pPr lvl="1"/>
            <a:r>
              <a:rPr lang="fr-FR" sz="3200" dirty="0"/>
              <a:t>Vieil-</a:t>
            </a:r>
            <a:r>
              <a:rPr lang="fr-FR" sz="3200" dirty="0" err="1"/>
              <a:t>Ecotay</a:t>
            </a:r>
            <a:endParaRPr lang="fr-FR" sz="3200" dirty="0"/>
          </a:p>
          <a:p>
            <a:pPr marL="0" indent="0">
              <a:buNone/>
            </a:pPr>
            <a:r>
              <a:rPr lang="fr-FR" sz="3200" dirty="0"/>
              <a:t>Sortie Pêche Ecrevisses Californiennes à </a:t>
            </a:r>
            <a:r>
              <a:rPr lang="fr-FR" sz="3200" dirty="0" err="1"/>
              <a:t>Pontabouland</a:t>
            </a:r>
            <a:r>
              <a:rPr lang="fr-FR" sz="3200" dirty="0"/>
              <a:t>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8EC920-8DDC-24B7-7436-B2FBB6F5C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340" y="1199072"/>
            <a:ext cx="7073660" cy="530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1684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668</TotalTime>
  <Words>1792</Words>
  <Application>Microsoft Office PowerPoint</Application>
  <PresentationFormat>Grand écran</PresentationFormat>
  <Paragraphs>554</Paragraphs>
  <Slides>55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Segoe Script</vt:lpstr>
      <vt:lpstr>Segoe UI Light</vt:lpstr>
      <vt:lpstr>Wingdings</vt:lpstr>
      <vt:lpstr>Thème Office</vt:lpstr>
      <vt:lpstr>Document</vt:lpstr>
      <vt:lpstr>Acrobat Document</vt:lpstr>
      <vt:lpstr>ASSEMBLEE GENERALE </vt:lpstr>
      <vt:lpstr>ORDRE DU JOUR</vt:lpstr>
      <vt:lpstr>2022 - RAPPORT ACTIVITES    Vente Cartes de Pêche</vt:lpstr>
      <vt:lpstr>2022 - RAPPORT ACTIVITES</vt:lpstr>
      <vt:lpstr>2022 – LES CHAMPAS</vt:lpstr>
      <vt:lpstr>2022 – LES CHAMPAS</vt:lpstr>
      <vt:lpstr>2022 - ANIMATIONS</vt:lpstr>
      <vt:lpstr>2022 – INITIATION PECHE</vt:lpstr>
      <vt:lpstr>2022 – AUTRES ACTIONS</vt:lpstr>
      <vt:lpstr>2022 - PAYONNET</vt:lpstr>
      <vt:lpstr>2022 - PAYONNET</vt:lpstr>
      <vt:lpstr>2022 - PAYONNET</vt:lpstr>
      <vt:lpstr>2022 - PAYONNET</vt:lpstr>
      <vt:lpstr>Présentation PowerPoint</vt:lpstr>
      <vt:lpstr>Présentation PowerPoint</vt:lpstr>
      <vt:lpstr>Présentation PowerPoint</vt:lpstr>
      <vt:lpstr>2022 – Ruisseau du SAGNAT</vt:lpstr>
      <vt:lpstr>SAGNAT</vt:lpstr>
      <vt:lpstr>SAGNAT</vt:lpstr>
      <vt:lpstr>SAGNAT</vt:lpstr>
      <vt:lpstr>SAGNAT</vt:lpstr>
      <vt:lpstr>INVENTAIRES PISCICOLES</vt:lpstr>
      <vt:lpstr>INVENTAIRES PISCICOLES</vt:lpstr>
      <vt:lpstr>Présentation PowerPoint</vt:lpstr>
      <vt:lpstr>Présentation PowerPoint</vt:lpstr>
      <vt:lpstr>2022 - RAPPORT ACTIVITES</vt:lpstr>
      <vt:lpstr>2022 -  BILAN FINANCIER</vt:lpstr>
      <vt:lpstr>2022 -  BILAN FINANCIER</vt:lpstr>
      <vt:lpstr>2022 - RAPPORT MORAL</vt:lpstr>
      <vt:lpstr>2022 - RAPPORT MORAL</vt:lpstr>
      <vt:lpstr>Présentation PowerPoint</vt:lpstr>
      <vt:lpstr>Présentation PowerPoint</vt:lpstr>
      <vt:lpstr>TARIFS 2023 – LES CHAMPAS</vt:lpstr>
      <vt:lpstr>2023 : ANIMATIONS</vt:lpstr>
      <vt:lpstr>2023 – SUIVI PISCIOLE</vt:lpstr>
      <vt:lpstr>2023 – GARDERIE</vt:lpstr>
      <vt:lpstr>2023 – GARDERIE</vt:lpstr>
      <vt:lpstr>2023 – TRAVAUX</vt:lpstr>
      <vt:lpstr>2023 – Travaux Ruisseau du Verdier</vt:lpstr>
      <vt:lpstr>2023 – Travaux Ruisseau du Verdier</vt:lpstr>
      <vt:lpstr>2023    30ans de Gestion Patrimoniale 80ans de l’AAPPMA</vt:lpstr>
      <vt:lpstr>Présentation PowerPoint</vt:lpstr>
      <vt:lpstr>2023 – BUDGET PREVISIONNEL</vt:lpstr>
      <vt:lpstr>Présentation PowerPoint</vt:lpstr>
      <vt:lpstr>2023 – COMMISSION CONTROLE</vt:lpstr>
      <vt:lpstr>2023 – REGLEMENT INTERIEUR</vt:lpstr>
      <vt:lpstr>Présentation PowerPoint</vt:lpstr>
      <vt:lpstr>PERSPECTIVES - Rappel</vt:lpstr>
      <vt:lpstr>PERSPECTIVES – PROJET ASSOCIATIF</vt:lpstr>
      <vt:lpstr>PERSPECTIVES – PROJET ASSOCIATIF</vt:lpstr>
      <vt:lpstr>PERSPECTIVES – PROJET ASSOCIATIF</vt:lpstr>
      <vt:lpstr>PERSPECTIVES – PROJET ASSOCIATIF</vt:lpstr>
      <vt:lpstr>INFOS DIVERSES</vt:lpstr>
      <vt:lpstr>INFOS DIVERSES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GENERALE Samedi 5 Mars</dc:title>
  <dc:creator>JACQUET Franck</dc:creator>
  <cp:lastModifiedBy>JACQUET Franck</cp:lastModifiedBy>
  <cp:revision>218</cp:revision>
  <dcterms:created xsi:type="dcterms:W3CDTF">2022-02-15T09:54:28Z</dcterms:created>
  <dcterms:modified xsi:type="dcterms:W3CDTF">2023-03-09T12:39:47Z</dcterms:modified>
</cp:coreProperties>
</file>